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62" r:id="rId2"/>
    <p:sldId id="263" r:id="rId3"/>
    <p:sldId id="287" r:id="rId4"/>
    <p:sldId id="289" r:id="rId5"/>
    <p:sldId id="290" r:id="rId6"/>
    <p:sldId id="28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msted, Jamie" initials="OJ" lastIdx="2" clrIdx="0">
    <p:extLst>
      <p:ext uri="{19B8F6BF-5375-455C-9EA6-DF929625EA0E}">
        <p15:presenceInfo xmlns:p15="http://schemas.microsoft.com/office/powerpoint/2012/main" userId="S-1-5-21-2187497817-3181880862-3341304250-381134" providerId="AD"/>
      </p:ext>
    </p:extLst>
  </p:cmAuthor>
  <p:cmAuthor id="2" name="Olmsted, Jamie" initials="OJ [2]" lastIdx="5" clrIdx="1">
    <p:extLst>
      <p:ext uri="{19B8F6BF-5375-455C-9EA6-DF929625EA0E}">
        <p15:presenceInfo xmlns:p15="http://schemas.microsoft.com/office/powerpoint/2012/main" userId="S::d754k432@wichita.edu::eff27849-7162-4027-8b99-d9db30d6d145" providerId="AD"/>
      </p:ext>
    </p:extLst>
  </p:cmAuthor>
  <p:cmAuthor id="3" name="Holsteen, Marcie" initials="HM" lastIdx="6" clrIdx="2">
    <p:extLst>
      <p:ext uri="{19B8F6BF-5375-455C-9EA6-DF929625EA0E}">
        <p15:presenceInfo xmlns:p15="http://schemas.microsoft.com/office/powerpoint/2012/main" userId="Holsteen, Marcie" providerId="None"/>
      </p:ext>
    </p:extLst>
  </p:cmAuthor>
  <p:cmAuthor id="4" name="Espinoza, Judy" initials="EJ" lastIdx="2" clrIdx="3">
    <p:extLst>
      <p:ext uri="{19B8F6BF-5375-455C-9EA6-DF929625EA0E}">
        <p15:presenceInfo xmlns:p15="http://schemas.microsoft.com/office/powerpoint/2012/main" userId="S::g934g455@wichita.edu::50f45122-968a-46d2-88ea-967611741d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6047" autoAdjust="0"/>
  </p:normalViewPr>
  <p:slideViewPr>
    <p:cSldViewPr snapToGrid="0" snapToObjects="1">
      <p:cViewPr varScale="1">
        <p:scale>
          <a:sx n="65" d="100"/>
          <a:sy n="65" d="100"/>
        </p:scale>
        <p:origin x="1267" y="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9" d="100"/>
          <a:sy n="69" d="100"/>
        </p:scale>
        <p:origin x="278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E549EA-A729-3D45-8B4D-22B7EBF5C6D1}"/>
              </a:ext>
            </a:extLst>
          </p:cNvPr>
          <p:cNvSpPr>
            <a:spLocks noGrp="1"/>
          </p:cNvSpPr>
          <p:nvPr>
            <p:ph type="hdr" sz="quarter"/>
          </p:nvPr>
        </p:nvSpPr>
        <p:spPr>
          <a:xfrm>
            <a:off x="0" y="1"/>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a:extLst>
              <a:ext uri="{FF2B5EF4-FFF2-40B4-BE49-F238E27FC236}">
                <a16:creationId xmlns:a16="http://schemas.microsoft.com/office/drawing/2014/main" id="{4B97E04D-ECCF-9144-940C-119F342EF95B}"/>
              </a:ext>
            </a:extLst>
          </p:cNvPr>
          <p:cNvSpPr>
            <a:spLocks noGrp="1"/>
          </p:cNvSpPr>
          <p:nvPr>
            <p:ph type="dt" sz="quarter" idx="1"/>
          </p:nvPr>
        </p:nvSpPr>
        <p:spPr>
          <a:xfrm>
            <a:off x="3970939" y="1"/>
            <a:ext cx="3037840" cy="466435"/>
          </a:xfrm>
          <a:prstGeom prst="rect">
            <a:avLst/>
          </a:prstGeom>
        </p:spPr>
        <p:txBody>
          <a:bodyPr vert="horz" lIns="93175" tIns="46587" rIns="93175" bIns="46587" rtlCol="0"/>
          <a:lstStyle>
            <a:lvl1pPr algn="r">
              <a:defRPr sz="1200"/>
            </a:lvl1pPr>
          </a:lstStyle>
          <a:p>
            <a:fld id="{9B43F512-30E2-3F46-8010-5659AF98CC34}" type="datetimeFigureOut">
              <a:rPr lang="en-US" smtClean="0"/>
              <a:t>11/16/2021</a:t>
            </a:fld>
            <a:endParaRPr lang="en-US"/>
          </a:p>
        </p:txBody>
      </p:sp>
      <p:sp>
        <p:nvSpPr>
          <p:cNvPr id="4" name="Footer Placeholder 3">
            <a:extLst>
              <a:ext uri="{FF2B5EF4-FFF2-40B4-BE49-F238E27FC236}">
                <a16:creationId xmlns:a16="http://schemas.microsoft.com/office/drawing/2014/main" id="{AA0344F1-5767-0541-B208-C6A9788E8580}"/>
              </a:ext>
            </a:extLst>
          </p:cNvPr>
          <p:cNvSpPr>
            <a:spLocks noGrp="1"/>
          </p:cNvSpPr>
          <p:nvPr>
            <p:ph type="ftr" sz="quarter" idx="2"/>
          </p:nvPr>
        </p:nvSpPr>
        <p:spPr>
          <a:xfrm>
            <a:off x="0" y="8829967"/>
            <a:ext cx="3037840" cy="466434"/>
          </a:xfrm>
          <a:prstGeom prst="rect">
            <a:avLst/>
          </a:prstGeom>
        </p:spPr>
        <p:txBody>
          <a:bodyPr vert="horz" lIns="93175" tIns="46587" rIns="93175" bIns="4658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6DBA68-A779-A547-8605-413DDCAEB5E4}"/>
              </a:ext>
            </a:extLst>
          </p:cNvPr>
          <p:cNvSpPr>
            <a:spLocks noGrp="1"/>
          </p:cNvSpPr>
          <p:nvPr>
            <p:ph type="sldNum" sz="quarter" idx="3"/>
          </p:nvPr>
        </p:nvSpPr>
        <p:spPr>
          <a:xfrm>
            <a:off x="3970939" y="8829967"/>
            <a:ext cx="3037840" cy="466434"/>
          </a:xfrm>
          <a:prstGeom prst="rect">
            <a:avLst/>
          </a:prstGeom>
        </p:spPr>
        <p:txBody>
          <a:bodyPr vert="horz" lIns="93175" tIns="46587" rIns="93175" bIns="46587" rtlCol="0" anchor="b"/>
          <a:lstStyle>
            <a:lvl1pPr algn="r">
              <a:defRPr sz="1200"/>
            </a:lvl1pPr>
          </a:lstStyle>
          <a:p>
            <a:fld id="{237A2CB1-9001-FD49-B675-3F6AB6B0DB25}" type="slidenum">
              <a:rPr lang="en-US" smtClean="0"/>
              <a:t>‹#›</a:t>
            </a:fld>
            <a:endParaRPr lang="en-US"/>
          </a:p>
        </p:txBody>
      </p:sp>
    </p:spTree>
    <p:extLst>
      <p:ext uri="{BB962C8B-B14F-4D97-AF65-F5344CB8AC3E}">
        <p14:creationId xmlns:p14="http://schemas.microsoft.com/office/powerpoint/2010/main" val="3221082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1"/>
            <a:ext cx="3037840" cy="466435"/>
          </a:xfrm>
          <a:prstGeom prst="rect">
            <a:avLst/>
          </a:prstGeom>
        </p:spPr>
        <p:txBody>
          <a:bodyPr vert="horz" lIns="93175" tIns="46587" rIns="93175" bIns="46587" rtlCol="0"/>
          <a:lstStyle>
            <a:lvl1pPr algn="r">
              <a:defRPr sz="1200"/>
            </a:lvl1pPr>
          </a:lstStyle>
          <a:p>
            <a:fld id="{E13E9FAA-CE99-9243-980C-708A50330DCB}" type="datetimeFigureOut">
              <a:rPr lang="en-US" smtClean="0"/>
              <a:t>11/16/2021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5" tIns="46587" rIns="93175" bIns="4658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6434"/>
          </a:xfrm>
          <a:prstGeom prst="rect">
            <a:avLst/>
          </a:prstGeom>
        </p:spPr>
        <p:txBody>
          <a:bodyPr vert="horz" lIns="93175" tIns="46587" rIns="93175" bIns="46587" rtlCol="0" anchor="b"/>
          <a:lstStyle>
            <a:lvl1pPr algn="r">
              <a:defRPr sz="1200"/>
            </a:lvl1pPr>
          </a:lstStyle>
          <a:p>
            <a:fld id="{4566AF33-FE8D-0F43-AD85-A52C3F99EDA1}" type="slidenum">
              <a:rPr lang="en-US" smtClean="0"/>
              <a:t>‹#›</a:t>
            </a:fld>
            <a:endParaRPr lang="en-US"/>
          </a:p>
        </p:txBody>
      </p:sp>
    </p:spTree>
    <p:extLst>
      <p:ext uri="{BB962C8B-B14F-4D97-AF65-F5344CB8AC3E}">
        <p14:creationId xmlns:p14="http://schemas.microsoft.com/office/powerpoint/2010/main" val="3776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1</a:t>
            </a:fld>
            <a:endParaRPr lang="en-US"/>
          </a:p>
        </p:txBody>
      </p:sp>
    </p:spTree>
    <p:extLst>
      <p:ext uri="{BB962C8B-B14F-4D97-AF65-F5344CB8AC3E}">
        <p14:creationId xmlns:p14="http://schemas.microsoft.com/office/powerpoint/2010/main" val="3659310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2</a:t>
            </a:fld>
            <a:endParaRPr lang="en-US"/>
          </a:p>
        </p:txBody>
      </p:sp>
    </p:spTree>
    <p:extLst>
      <p:ext uri="{BB962C8B-B14F-4D97-AF65-F5344CB8AC3E}">
        <p14:creationId xmlns:p14="http://schemas.microsoft.com/office/powerpoint/2010/main" val="4179621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66AF33-FE8D-0F43-AD85-A52C3F99EDA1}" type="slidenum">
              <a:rPr lang="en-US" smtClean="0"/>
              <a:t>3</a:t>
            </a:fld>
            <a:endParaRPr lang="en-US"/>
          </a:p>
        </p:txBody>
      </p:sp>
    </p:spTree>
    <p:extLst>
      <p:ext uri="{BB962C8B-B14F-4D97-AF65-F5344CB8AC3E}">
        <p14:creationId xmlns:p14="http://schemas.microsoft.com/office/powerpoint/2010/main" val="992097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66AF33-FE8D-0F43-AD85-A52C3F99EDA1}" type="slidenum">
              <a:rPr lang="en-US" smtClean="0"/>
              <a:t>4</a:t>
            </a:fld>
            <a:endParaRPr lang="en-US"/>
          </a:p>
        </p:txBody>
      </p:sp>
    </p:spTree>
    <p:extLst>
      <p:ext uri="{BB962C8B-B14F-4D97-AF65-F5344CB8AC3E}">
        <p14:creationId xmlns:p14="http://schemas.microsoft.com/office/powerpoint/2010/main" val="2123168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66AF33-FE8D-0F43-AD85-A52C3F99EDA1}" type="slidenum">
              <a:rPr lang="en-US" smtClean="0"/>
              <a:t>5</a:t>
            </a:fld>
            <a:endParaRPr lang="en-US"/>
          </a:p>
        </p:txBody>
      </p:sp>
    </p:spTree>
    <p:extLst>
      <p:ext uri="{BB962C8B-B14F-4D97-AF65-F5344CB8AC3E}">
        <p14:creationId xmlns:p14="http://schemas.microsoft.com/office/powerpoint/2010/main" val="1447466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66AF33-FE8D-0F43-AD85-A52C3F99EDA1}" type="slidenum">
              <a:rPr lang="en-US" smtClean="0"/>
              <a:t>6</a:t>
            </a:fld>
            <a:endParaRPr lang="en-US"/>
          </a:p>
        </p:txBody>
      </p:sp>
    </p:spTree>
    <p:extLst>
      <p:ext uri="{BB962C8B-B14F-4D97-AF65-F5344CB8AC3E}">
        <p14:creationId xmlns:p14="http://schemas.microsoft.com/office/powerpoint/2010/main" val="35158237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2AFA-44D0-F744-8BDD-C2802771C1EF}"/>
              </a:ext>
            </a:extLst>
          </p:cNvPr>
          <p:cNvSpPr>
            <a:spLocks noGrp="1"/>
          </p:cNvSpPr>
          <p:nvPr>
            <p:ph type="ctrTitle"/>
          </p:nvPr>
        </p:nvSpPr>
        <p:spPr>
          <a:xfrm>
            <a:off x="1524000" y="2503487"/>
            <a:ext cx="9144000" cy="1006475"/>
          </a:xfrm>
        </p:spPr>
        <p:txBody>
          <a:bodyPr anchor="b">
            <a:noAutofit/>
          </a:bodyPr>
          <a:lstStyle>
            <a:lvl1pPr algn="ctr">
              <a:defRPr sz="4000"/>
            </a:lvl1pPr>
          </a:lstStyle>
          <a:p>
            <a:endParaRPr lang="en-US" dirty="0"/>
          </a:p>
        </p:txBody>
      </p:sp>
      <p:sp>
        <p:nvSpPr>
          <p:cNvPr id="3" name="Subtitle 2">
            <a:extLst>
              <a:ext uri="{FF2B5EF4-FFF2-40B4-BE49-F238E27FC236}">
                <a16:creationId xmlns:a16="http://schemas.microsoft.com/office/drawing/2014/main" id="{B1ABA64A-8634-5140-B60F-09086C669D5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Name</a:t>
            </a:r>
          </a:p>
          <a:p>
            <a:r>
              <a:rPr lang="en-US" dirty="0"/>
              <a:t>Title, Department</a:t>
            </a:r>
          </a:p>
          <a:p>
            <a:r>
              <a:rPr lang="en-US" dirty="0"/>
              <a:t>Date</a:t>
            </a:r>
          </a:p>
        </p:txBody>
      </p:sp>
      <p:sp>
        <p:nvSpPr>
          <p:cNvPr id="4" name="Date Placeholder 3">
            <a:extLst>
              <a:ext uri="{FF2B5EF4-FFF2-40B4-BE49-F238E27FC236}">
                <a16:creationId xmlns:a16="http://schemas.microsoft.com/office/drawing/2014/main" id="{A0E3B9D1-8415-1B44-B6D1-308A9D4A6CD9}"/>
              </a:ext>
            </a:extLst>
          </p:cNvPr>
          <p:cNvSpPr>
            <a:spLocks noGrp="1"/>
          </p:cNvSpPr>
          <p:nvPr>
            <p:ph type="dt" sz="half" idx="10"/>
          </p:nvPr>
        </p:nvSpPr>
        <p:spPr/>
        <p:txBody>
          <a:bodyPr/>
          <a:lstStyle/>
          <a:p>
            <a:fld id="{8254A545-610A-3246-BBF7-82AC132EB6A8}" type="datetimeFigureOut">
              <a:rPr lang="en-US" smtClean="0"/>
              <a:t>11/16/2021</a:t>
            </a:fld>
            <a:endParaRPr lang="en-US"/>
          </a:p>
        </p:txBody>
      </p:sp>
      <p:sp>
        <p:nvSpPr>
          <p:cNvPr id="5" name="Footer Placeholder 4">
            <a:extLst>
              <a:ext uri="{FF2B5EF4-FFF2-40B4-BE49-F238E27FC236}">
                <a16:creationId xmlns:a16="http://schemas.microsoft.com/office/drawing/2014/main" id="{1DF19443-4DC4-404B-8FFB-AAEF9ABDE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4938-7FDF-B04D-A213-F8160A6F1A95}"/>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9" name="Picture 8" descr="The logo for Wichita State University." title="Wichita State University Logo">
            <a:extLst>
              <a:ext uri="{FF2B5EF4-FFF2-40B4-BE49-F238E27FC236}">
                <a16:creationId xmlns:a16="http://schemas.microsoft.com/office/drawing/2014/main" id="{1ADE4355-A3B2-6449-9D1C-9F7D8F17891B}"/>
              </a:ext>
            </a:extLst>
          </p:cNvPr>
          <p:cNvPicPr>
            <a:picLocks noChangeAspect="1"/>
          </p:cNvPicPr>
          <p:nvPr userDrawn="1"/>
        </p:nvPicPr>
        <p:blipFill>
          <a:blip r:embed="rId3"/>
          <a:stretch>
            <a:fillRect/>
          </a:stretch>
        </p:blipFill>
        <p:spPr>
          <a:xfrm>
            <a:off x="4001073" y="1192211"/>
            <a:ext cx="4189854" cy="965202"/>
          </a:xfrm>
          <a:prstGeom prst="rect">
            <a:avLst/>
          </a:prstGeom>
        </p:spPr>
      </p:pic>
    </p:spTree>
    <p:extLst>
      <p:ext uri="{BB962C8B-B14F-4D97-AF65-F5344CB8AC3E}">
        <p14:creationId xmlns:p14="http://schemas.microsoft.com/office/powerpoint/2010/main" val="193912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sz="4000">
                <a:solidFill>
                  <a:schemeClr val="bg1"/>
                </a:solidFill>
              </a:defRPr>
            </a:lvl1pPr>
          </a:lstStyle>
          <a:p>
            <a:r>
              <a:rPr lang="en-US" dirty="0"/>
              <a:t>WSU Market Based Compensation Plan</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a:xfrm>
            <a:off x="845820" y="1463040"/>
            <a:ext cx="10515600" cy="5929537"/>
          </a:xfrm>
        </p:spPr>
        <p:txBody>
          <a:bodyPr/>
          <a:lstStyle>
            <a:lvl1pPr marL="457200" indent="-457200">
              <a:buFont typeface="Arial" panose="020B0604020202020204" pitchFamily="34" charset="0"/>
              <a:buChar char="•"/>
              <a:defRPr sz="2800" u="none"/>
            </a:lvl1pPr>
            <a:lvl2pPr marL="457200" indent="0">
              <a:buNone/>
              <a:defRPr u="sng"/>
            </a:lvl2pPr>
            <a:lvl3pPr marL="1371600" indent="-457200">
              <a:buFont typeface="+mj-lt"/>
              <a:buAutoNum type="arabicPeriod"/>
              <a:defRPr/>
            </a:lvl3pPr>
          </a:lstStyle>
          <a:p>
            <a:pPr lvl="0"/>
            <a:r>
              <a:rPr lang="en-US" dirty="0"/>
              <a:t>The transition to market based compensation started with CBIZ, this is the next step.  </a:t>
            </a:r>
          </a:p>
          <a:p>
            <a:pPr lvl="0"/>
            <a:r>
              <a:rPr lang="en-US" dirty="0"/>
              <a:t>64% of all US organizations prefer a market based compensation plan.</a:t>
            </a:r>
          </a:p>
          <a:p>
            <a:pPr lvl="0"/>
            <a:r>
              <a:rPr lang="en-US" dirty="0"/>
              <a:t>What’s next:</a:t>
            </a:r>
          </a:p>
          <a:p>
            <a:pPr lvl="1"/>
            <a:r>
              <a:rPr lang="en-US" dirty="0"/>
              <a:t>5 steps to organizing jobs:</a:t>
            </a:r>
          </a:p>
          <a:p>
            <a:pPr lvl="2"/>
            <a:r>
              <a:rPr lang="en-US" dirty="0"/>
              <a:t>Define what jobs are needed to meet the needs of WSU</a:t>
            </a:r>
          </a:p>
          <a:p>
            <a:pPr lvl="2"/>
            <a:r>
              <a:rPr lang="en-US" dirty="0"/>
              <a:t>Create job catalog of jobs needed to meet the needs of WSU</a:t>
            </a:r>
          </a:p>
          <a:p>
            <a:pPr lvl="2"/>
            <a:r>
              <a:rPr lang="en-US" dirty="0"/>
              <a:t>Map those jobs based on job duties</a:t>
            </a:r>
          </a:p>
          <a:p>
            <a:pPr lvl="2"/>
            <a:r>
              <a:rPr lang="en-US" dirty="0"/>
              <a:t>Compare those jobs to jobs in external market and find range of pay for each job</a:t>
            </a:r>
          </a:p>
          <a:p>
            <a:pPr lvl="2"/>
            <a:r>
              <a:rPr lang="en-US" dirty="0"/>
              <a:t>Review each employee’s experience, education and skill-set for placement in the pay range</a:t>
            </a:r>
          </a:p>
          <a:p>
            <a:pPr lvl="0"/>
            <a:endParaRPr lang="en-US" dirty="0"/>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r>
              <a:rPr lang="en-US" dirty="0"/>
              <a:t>Feb 26, 2019</a:t>
            </a:r>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r>
              <a:rPr lang="en-US" dirty="0"/>
              <a:t>WSU Meet and Confer</a:t>
            </a:r>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r>
              <a:rPr lang="en-US" dirty="0"/>
              <a:t>WSU Market Based Compensation Plan</a:t>
            </a:r>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49745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sz="4000">
                <a:solidFill>
                  <a:schemeClr val="bg1"/>
                </a:solidFill>
              </a:defRPr>
            </a:lvl1pPr>
          </a:lstStyle>
          <a:p>
            <a:r>
              <a:rPr lang="en-US" dirty="0"/>
              <a:t>WSU Market Based Compensation Plan</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lvl1pPr marL="0" indent="0">
              <a:buFont typeface="Arial" panose="020B0604020202020204" pitchFamily="34" charset="0"/>
              <a:buNone/>
              <a:defRPr sz="2800" u="none"/>
            </a:lvl1pPr>
            <a:lvl2pPr marL="800100" indent="-342900">
              <a:buFont typeface="Wingdings" panose="05000000000000000000" pitchFamily="2" charset="2"/>
              <a:buChar char="ü"/>
              <a:defRPr/>
            </a:lvl2pPr>
            <a:lvl3pPr marL="1371600" indent="-457200">
              <a:buFont typeface="+mj-lt"/>
              <a:buAutoNum type="arabicPeriod"/>
              <a:defRPr/>
            </a:lvl3pPr>
          </a:lstStyle>
          <a:p>
            <a:pPr lvl="0"/>
            <a:r>
              <a:rPr lang="en-US" dirty="0"/>
              <a:t>Step 1 and 2: Define the jobs needed, and create the job catalog of jobs, to meet then needs of WSU:</a:t>
            </a:r>
          </a:p>
          <a:p>
            <a:pPr lvl="0"/>
            <a:r>
              <a:rPr lang="en-US" dirty="0"/>
              <a:t>__________________________________________________________</a:t>
            </a:r>
          </a:p>
          <a:p>
            <a:pPr lvl="1"/>
            <a:r>
              <a:rPr lang="en-US" dirty="0"/>
              <a:t>Helps campus leaders understand the jobs needed to meet business needs</a:t>
            </a:r>
          </a:p>
          <a:p>
            <a:pPr lvl="1"/>
            <a:endParaRPr lang="en-US" dirty="0"/>
          </a:p>
          <a:p>
            <a:pPr lvl="1"/>
            <a:r>
              <a:rPr lang="en-US" dirty="0"/>
              <a:t>Allows the University to create job levels showing employees job duties and the requirements of each job.  Shows advancement ladder for promotion.</a:t>
            </a:r>
          </a:p>
          <a:p>
            <a:pPr lvl="1"/>
            <a:endParaRPr lang="en-US" dirty="0"/>
          </a:p>
          <a:p>
            <a:pPr lvl="1"/>
            <a:r>
              <a:rPr lang="en-US" dirty="0"/>
              <a:t>Provides consistent, standardized job descriptions for comparing similar jobs within WSU and with external market</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lvl1pPr>
              <a:defRPr/>
            </a:lvl1pPr>
          </a:lstStyle>
          <a:p>
            <a:r>
              <a:rPr lang="en-US" dirty="0"/>
              <a:t>Feb 26, 2019</a:t>
            </a:r>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r>
              <a:rPr lang="en-US" dirty="0"/>
              <a:t>WSU Meet and Confer</a:t>
            </a:r>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r>
              <a:rPr lang="en-US" dirty="0"/>
              <a:t>WSU Market Based Compensation Plan</a:t>
            </a:r>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837521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sz="4000">
                <a:solidFill>
                  <a:schemeClr val="bg1"/>
                </a:solidFill>
              </a:defRPr>
            </a:lvl1pPr>
          </a:lstStyle>
          <a:p>
            <a:r>
              <a:rPr lang="en-US" dirty="0"/>
              <a:t>WSU Market Based Compensation Plan</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lvl1pPr marL="0" indent="0">
              <a:buFont typeface="Arial" panose="020B0604020202020204" pitchFamily="34" charset="0"/>
              <a:buNone/>
              <a:defRPr sz="2800" u="none"/>
            </a:lvl1pPr>
            <a:lvl2pPr marL="800100" indent="-342900">
              <a:buFont typeface="Wingdings" panose="05000000000000000000" pitchFamily="2" charset="2"/>
              <a:buChar char="ü"/>
              <a:defRPr/>
            </a:lvl2pPr>
            <a:lvl3pPr marL="1371600" indent="-457200">
              <a:buFont typeface="+mj-lt"/>
              <a:buAutoNum type="arabicPeriod"/>
              <a:defRPr/>
            </a:lvl3pPr>
          </a:lstStyle>
          <a:p>
            <a:pPr lvl="0"/>
            <a:r>
              <a:rPr lang="en-US" dirty="0"/>
              <a:t>Step 3: Map positions to jobs in the catalog:</a:t>
            </a:r>
          </a:p>
          <a:p>
            <a:pPr lvl="0"/>
            <a:r>
              <a:rPr lang="en-US" dirty="0"/>
              <a:t>__________________________________________________________</a:t>
            </a:r>
          </a:p>
          <a:p>
            <a:pPr lvl="1"/>
            <a:r>
              <a:rPr lang="en-US" dirty="0"/>
              <a:t>Current positions are assigned to a job in the catalog</a:t>
            </a:r>
          </a:p>
          <a:p>
            <a:pPr lvl="1"/>
            <a:endParaRPr lang="en-US" dirty="0"/>
          </a:p>
          <a:p>
            <a:pPr lvl="0"/>
            <a:r>
              <a:rPr lang="en-US" dirty="0"/>
              <a:t>Step 4: External Market Review:</a:t>
            </a:r>
          </a:p>
          <a:p>
            <a:pPr lvl="0"/>
            <a:r>
              <a:rPr lang="en-US" dirty="0"/>
              <a:t>__________________________________________________________</a:t>
            </a:r>
          </a:p>
          <a:p>
            <a:pPr lvl="1"/>
            <a:r>
              <a:rPr lang="en-US" dirty="0"/>
              <a:t>Comparison of each job in the catalog to the external market to find the appropriate pay grade</a:t>
            </a:r>
          </a:p>
          <a:p>
            <a:pPr lvl="1"/>
            <a:endParaRPr lang="en-US" dirty="0"/>
          </a:p>
          <a:p>
            <a:pPr lvl="1"/>
            <a:endParaRPr lang="en-US" dirty="0"/>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fld id="{8254A545-610A-3246-BBF7-82AC132EB6A8}" type="datetimeFigureOut">
              <a:rPr lang="en-US" smtClean="0"/>
              <a:t>11/16/2021</a:t>
            </a:fld>
            <a:endParaRPr lang="en-US"/>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144335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sz="4000">
                <a:solidFill>
                  <a:schemeClr val="bg1"/>
                </a:solidFill>
              </a:defRPr>
            </a:lvl1pPr>
          </a:lstStyle>
          <a:p>
            <a:r>
              <a:rPr lang="en-US" dirty="0"/>
              <a:t>WSU Market Based Compensation Plan</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lvl1pPr marL="0" indent="0">
              <a:buFont typeface="Arial" panose="020B0604020202020204" pitchFamily="34" charset="0"/>
              <a:buNone/>
              <a:defRPr sz="2800" u="none"/>
            </a:lvl1pPr>
            <a:lvl2pPr marL="800100" indent="-342900">
              <a:buFont typeface="Wingdings" panose="05000000000000000000" pitchFamily="2" charset="2"/>
              <a:buChar char="ü"/>
              <a:defRPr/>
            </a:lvl2pPr>
            <a:lvl3pPr marL="1371600" indent="-457200">
              <a:buFont typeface="+mj-lt"/>
              <a:buAutoNum type="arabicPeriod"/>
              <a:defRPr/>
            </a:lvl3pPr>
          </a:lstStyle>
          <a:p>
            <a:pPr lvl="0"/>
            <a:r>
              <a:rPr lang="en-US" dirty="0"/>
              <a:t>Step 5: Review each employee’s pay</a:t>
            </a:r>
          </a:p>
          <a:p>
            <a:pPr lvl="0"/>
            <a:r>
              <a:rPr lang="en-US" dirty="0"/>
              <a:t>__________________________________________________________</a:t>
            </a:r>
          </a:p>
          <a:p>
            <a:pPr lvl="1"/>
            <a:r>
              <a:rPr lang="en-US" dirty="0"/>
              <a:t>Once the right pay grade is matched to each job in the catalog, a review of the current pay data for each employee with consideration for the employee’s education and experience</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lvl1pPr>
              <a:defRPr/>
            </a:lvl1pPr>
          </a:lstStyle>
          <a:p>
            <a:r>
              <a:rPr lang="en-US" dirty="0"/>
              <a:t>Feb 26, 2019</a:t>
            </a:r>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r>
              <a:rPr lang="en-US" dirty="0"/>
              <a:t>WSU Meet and Confer</a:t>
            </a:r>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r>
              <a:rPr lang="en-US" dirty="0"/>
              <a:t>WSU Market Based Compensation Plan</a:t>
            </a:r>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1598459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DA10-D4F1-1246-AC76-4E99217B7F15}"/>
              </a:ext>
            </a:extLst>
          </p:cNvPr>
          <p:cNvSpPr>
            <a:spLocks noGrp="1"/>
          </p:cNvSpPr>
          <p:nvPr>
            <p:ph type="title" hasCustomPrompt="1"/>
          </p:nvPr>
        </p:nvSpPr>
        <p:spPr>
          <a:xfrm>
            <a:off x="2857500" y="301752"/>
            <a:ext cx="8503920" cy="960120"/>
          </a:xfrm>
        </p:spPr>
        <p:txBody>
          <a:bodyPr/>
          <a:lstStyle>
            <a:lvl1pPr>
              <a:defRPr>
                <a:solidFill>
                  <a:schemeClr val="bg1"/>
                </a:solidFill>
              </a:defRPr>
            </a:lvl1pPr>
          </a:lstStyle>
          <a:p>
            <a:r>
              <a:rPr lang="en-US" dirty="0"/>
              <a:t>What makes this different?</a:t>
            </a:r>
          </a:p>
        </p:txBody>
      </p:sp>
      <p:sp>
        <p:nvSpPr>
          <p:cNvPr id="3" name="Content Placeholder 2">
            <a:extLst>
              <a:ext uri="{FF2B5EF4-FFF2-40B4-BE49-F238E27FC236}">
                <a16:creationId xmlns:a16="http://schemas.microsoft.com/office/drawing/2014/main" id="{7AB7A247-7DFC-E446-938A-2CA021AE3EDD}"/>
              </a:ext>
            </a:extLst>
          </p:cNvPr>
          <p:cNvSpPr>
            <a:spLocks noGrp="1"/>
          </p:cNvSpPr>
          <p:nvPr>
            <p:ph sz="half" idx="1" hasCustomPrompt="1"/>
          </p:nvPr>
        </p:nvSpPr>
        <p:spPr>
          <a:xfrm>
            <a:off x="838200" y="1825625"/>
            <a:ext cx="5181600" cy="4351338"/>
          </a:xfrm>
        </p:spPr>
        <p:txBody>
          <a:bodyPr/>
          <a:lstStyle>
            <a:lvl1pPr>
              <a:defRPr/>
            </a:lvl1pPr>
            <a:lvl2pPr marL="685800" indent="-228600">
              <a:lnSpc>
                <a:spcPct val="200000"/>
              </a:lnSpc>
              <a:buFont typeface="Wingdings" panose="05000000000000000000" pitchFamily="2" charset="2"/>
              <a:buChar char="ü"/>
              <a:defRPr/>
            </a:lvl2pPr>
          </a:lstStyle>
          <a:p>
            <a:pPr lvl="0"/>
            <a:r>
              <a:rPr lang="en-US" dirty="0"/>
              <a:t>CBIZ</a:t>
            </a:r>
          </a:p>
          <a:p>
            <a:pPr lvl="1"/>
            <a:r>
              <a:rPr lang="en-US" dirty="0"/>
              <a:t>JAQ’s</a:t>
            </a:r>
          </a:p>
          <a:p>
            <a:pPr lvl="1"/>
            <a:r>
              <a:rPr lang="en-US" dirty="0"/>
              <a:t>Additional Positions </a:t>
            </a:r>
          </a:p>
          <a:p>
            <a:pPr lvl="1"/>
            <a:r>
              <a:rPr lang="en-US" dirty="0"/>
              <a:t>Salary Structure and Pay Grade established</a:t>
            </a:r>
          </a:p>
        </p:txBody>
      </p:sp>
      <p:sp>
        <p:nvSpPr>
          <p:cNvPr id="4" name="Content Placeholder 3">
            <a:extLst>
              <a:ext uri="{FF2B5EF4-FFF2-40B4-BE49-F238E27FC236}">
                <a16:creationId xmlns:a16="http://schemas.microsoft.com/office/drawing/2014/main" id="{04B5206B-3FC0-CE41-90B0-155B2B1C6F2F}"/>
              </a:ext>
            </a:extLst>
          </p:cNvPr>
          <p:cNvSpPr>
            <a:spLocks noGrp="1"/>
          </p:cNvSpPr>
          <p:nvPr>
            <p:ph sz="half" idx="2" hasCustomPrompt="1"/>
          </p:nvPr>
        </p:nvSpPr>
        <p:spPr>
          <a:xfrm>
            <a:off x="6172200" y="1825625"/>
            <a:ext cx="5181600" cy="4351338"/>
          </a:xfrm>
        </p:spPr>
        <p:txBody>
          <a:bodyPr/>
          <a:lstStyle>
            <a:lvl1pPr>
              <a:defRPr/>
            </a:lvl1pPr>
            <a:lvl2pPr marL="685800" indent="-228600">
              <a:lnSpc>
                <a:spcPct val="200000"/>
              </a:lnSpc>
              <a:buFont typeface="Wingdings" panose="05000000000000000000" pitchFamily="2" charset="2"/>
              <a:buChar char="ü"/>
              <a:defRPr/>
            </a:lvl2pPr>
          </a:lstStyle>
          <a:p>
            <a:pPr lvl="0"/>
            <a:r>
              <a:rPr lang="en-US" dirty="0"/>
              <a:t>Job Architecture</a:t>
            </a:r>
          </a:p>
          <a:p>
            <a:pPr lvl="1"/>
            <a:r>
              <a:rPr lang="en-US" dirty="0"/>
              <a:t>Job catalog of job descriptions</a:t>
            </a:r>
          </a:p>
          <a:p>
            <a:pPr lvl="1"/>
            <a:r>
              <a:rPr lang="en-US" dirty="0"/>
              <a:t>Current positions matched</a:t>
            </a:r>
          </a:p>
          <a:p>
            <a:pPr lvl="1"/>
            <a:r>
              <a:rPr lang="en-US" dirty="0"/>
              <a:t>Jobs matched to external market data and assigned salary structure</a:t>
            </a:r>
          </a:p>
        </p:txBody>
      </p:sp>
      <p:sp>
        <p:nvSpPr>
          <p:cNvPr id="5" name="Date Placeholder 4">
            <a:extLst>
              <a:ext uri="{FF2B5EF4-FFF2-40B4-BE49-F238E27FC236}">
                <a16:creationId xmlns:a16="http://schemas.microsoft.com/office/drawing/2014/main" id="{DDF86D33-CD83-4040-BB1F-306A4D9B8E6E}"/>
              </a:ext>
            </a:extLst>
          </p:cNvPr>
          <p:cNvSpPr>
            <a:spLocks noGrp="1"/>
          </p:cNvSpPr>
          <p:nvPr>
            <p:ph type="dt" sz="half" idx="10"/>
          </p:nvPr>
        </p:nvSpPr>
        <p:spPr/>
        <p:txBody>
          <a:bodyPr/>
          <a:lstStyle>
            <a:lvl1pPr>
              <a:defRPr/>
            </a:lvl1pPr>
          </a:lstStyle>
          <a:p>
            <a:r>
              <a:rPr lang="en-US" dirty="0"/>
              <a:t>Feb 26, 2019</a:t>
            </a:r>
          </a:p>
        </p:txBody>
      </p:sp>
      <p:sp>
        <p:nvSpPr>
          <p:cNvPr id="6" name="Footer Placeholder 5">
            <a:extLst>
              <a:ext uri="{FF2B5EF4-FFF2-40B4-BE49-F238E27FC236}">
                <a16:creationId xmlns:a16="http://schemas.microsoft.com/office/drawing/2014/main" id="{E4CB5D88-544F-964C-84FC-051762122A8E}"/>
              </a:ext>
            </a:extLst>
          </p:cNvPr>
          <p:cNvSpPr>
            <a:spLocks noGrp="1"/>
          </p:cNvSpPr>
          <p:nvPr>
            <p:ph type="ftr" sz="quarter" idx="11"/>
          </p:nvPr>
        </p:nvSpPr>
        <p:spPr/>
        <p:txBody>
          <a:bodyPr/>
          <a:lstStyle/>
          <a:p>
            <a:r>
              <a:rPr lang="en-US" dirty="0"/>
              <a:t>WSU Meet and Confer</a:t>
            </a:r>
          </a:p>
        </p:txBody>
      </p:sp>
      <p:sp>
        <p:nvSpPr>
          <p:cNvPr id="7" name="Slide Number Placeholder 6">
            <a:extLst>
              <a:ext uri="{FF2B5EF4-FFF2-40B4-BE49-F238E27FC236}">
                <a16:creationId xmlns:a16="http://schemas.microsoft.com/office/drawing/2014/main" id="{94A67E06-089A-6846-8B48-B3A0F23DC958}"/>
              </a:ext>
            </a:extLst>
          </p:cNvPr>
          <p:cNvSpPr>
            <a:spLocks noGrp="1"/>
          </p:cNvSpPr>
          <p:nvPr>
            <p:ph type="sldNum" sz="quarter" idx="12"/>
          </p:nvPr>
        </p:nvSpPr>
        <p:spPr/>
        <p:txBody>
          <a:bodyPr/>
          <a:lstStyle/>
          <a:p>
            <a:r>
              <a:rPr lang="en-US" dirty="0"/>
              <a:t>WSU Market Based Compensation Plan</a:t>
            </a:r>
          </a:p>
        </p:txBody>
      </p:sp>
      <p:pic>
        <p:nvPicPr>
          <p:cNvPr id="8" name="Picture 7" descr="&quot;WSU&quot; logo for Wichita State University." title="WSU Logo">
            <a:extLst>
              <a:ext uri="{FF2B5EF4-FFF2-40B4-BE49-F238E27FC236}">
                <a16:creationId xmlns:a16="http://schemas.microsoft.com/office/drawing/2014/main" id="{BC3239E5-4689-FA43-AAF6-CE4F83EE41AC}"/>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18069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E8205-8020-9E43-BDC9-8F0646FB4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DAD0D22-4086-394C-A571-C6BB444D3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3091FC-EF27-E34B-B5FE-194D933C9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4A545-610A-3246-BBF7-82AC132EB6A8}" type="datetimeFigureOut">
              <a:rPr lang="en-US" smtClean="0"/>
              <a:t>11/16/2021</a:t>
            </a:fld>
            <a:endParaRPr lang="en-US"/>
          </a:p>
        </p:txBody>
      </p:sp>
      <p:sp>
        <p:nvSpPr>
          <p:cNvPr id="5" name="Footer Placeholder 4">
            <a:extLst>
              <a:ext uri="{FF2B5EF4-FFF2-40B4-BE49-F238E27FC236}">
                <a16:creationId xmlns:a16="http://schemas.microsoft.com/office/drawing/2014/main" id="{EB871301-3F06-5A49-A699-BBCBCEEE5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4BA5A-8069-9D49-A99F-3AD1783CE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147F3-F4BF-2C46-AC54-645A1178D8F6}" type="slidenum">
              <a:rPr lang="en-US" smtClean="0"/>
              <a:t>‹#›</a:t>
            </a:fld>
            <a:endParaRPr lang="en-US"/>
          </a:p>
        </p:txBody>
      </p:sp>
    </p:spTree>
    <p:extLst>
      <p:ext uri="{BB962C8B-B14F-4D97-AF65-F5344CB8AC3E}">
        <p14:creationId xmlns:p14="http://schemas.microsoft.com/office/powerpoint/2010/main" val="422648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2"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WSU Compensation</a:t>
            </a:r>
            <a:r>
              <a:rPr lang="en-US" dirty="0">
                <a:solidFill>
                  <a:srgbClr val="FF0000"/>
                </a:solidFill>
              </a:rPr>
              <a:t> </a:t>
            </a:r>
            <a:r>
              <a:rPr lang="en-US" dirty="0"/>
              <a:t>Program Update</a:t>
            </a:r>
          </a:p>
        </p:txBody>
      </p:sp>
      <p:sp>
        <p:nvSpPr>
          <p:cNvPr id="3" name="Subtitle 2"/>
          <p:cNvSpPr>
            <a:spLocks noGrp="1"/>
          </p:cNvSpPr>
          <p:nvPr>
            <p:ph type="subTitle" idx="1"/>
          </p:nvPr>
        </p:nvSpPr>
        <p:spPr>
          <a:xfrm>
            <a:off x="1524000" y="3602038"/>
            <a:ext cx="9144000" cy="2590944"/>
          </a:xfrm>
        </p:spPr>
        <p:txBody>
          <a:bodyPr>
            <a:normAutofit/>
          </a:bodyPr>
          <a:lstStyle/>
          <a:p>
            <a:r>
              <a:rPr lang="en-US" dirty="0"/>
              <a:t>Base Pay Analysis – October 25, 2021</a:t>
            </a:r>
          </a:p>
          <a:p>
            <a:r>
              <a:rPr lang="en-US" dirty="0"/>
              <a:t>Faculty Senate</a:t>
            </a:r>
          </a:p>
          <a:p>
            <a:endParaRPr lang="en-US" sz="1800" dirty="0"/>
          </a:p>
          <a:p>
            <a:pPr algn="l"/>
            <a:endParaRPr lang="en-US" sz="1800" dirty="0"/>
          </a:p>
        </p:txBody>
      </p:sp>
    </p:spTree>
    <p:extLst>
      <p:ext uri="{BB962C8B-B14F-4D97-AF65-F5344CB8AC3E}">
        <p14:creationId xmlns:p14="http://schemas.microsoft.com/office/powerpoint/2010/main" val="156136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BC3C70-94FF-4EE2-81A2-B7FB3373C246}"/>
              </a:ext>
            </a:extLst>
          </p:cNvPr>
          <p:cNvSpPr txBox="1">
            <a:spLocks/>
          </p:cNvSpPr>
          <p:nvPr/>
        </p:nvSpPr>
        <p:spPr>
          <a:xfrm>
            <a:off x="2849880" y="111919"/>
            <a:ext cx="8503920" cy="9572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bg1"/>
                </a:solidFill>
                <a:latin typeface="+mj-lt"/>
                <a:ea typeface="+mj-ea"/>
                <a:cs typeface="+mj-cs"/>
              </a:defRPr>
            </a:lvl1pPr>
          </a:lstStyle>
          <a:p>
            <a:r>
              <a:rPr lang="en-US" sz="3600" dirty="0"/>
              <a:t>Compensation Program Implementation</a:t>
            </a:r>
          </a:p>
        </p:txBody>
      </p:sp>
      <p:sp>
        <p:nvSpPr>
          <p:cNvPr id="5" name="Content Placeholder 2">
            <a:extLst>
              <a:ext uri="{FF2B5EF4-FFF2-40B4-BE49-F238E27FC236}">
                <a16:creationId xmlns:a16="http://schemas.microsoft.com/office/drawing/2014/main" id="{6391E93F-AEEC-4A79-BABA-0CD7193CFAB8}"/>
              </a:ext>
            </a:extLst>
          </p:cNvPr>
          <p:cNvSpPr txBox="1">
            <a:spLocks/>
          </p:cNvSpPr>
          <p:nvPr/>
        </p:nvSpPr>
        <p:spPr>
          <a:xfrm>
            <a:off x="838200" y="1243013"/>
            <a:ext cx="10515600" cy="5929537"/>
          </a:xfrm>
          <a:prstGeom prst="rect">
            <a:avLst/>
          </a:prstGeom>
        </p:spPr>
        <p:txBody>
          <a:bodyPr vert="horz" lIns="91440" tIns="45720" rIns="91440" bIns="45720" rtlCol="0">
            <a:normAutofit/>
          </a:bodyPr>
          <a:lstStyle>
            <a:lvl1pPr marL="457200" indent="-457200" algn="l" defTabSz="914400" rtl="0" eaLnBrk="1" latinLnBrk="0" hangingPunct="1">
              <a:lnSpc>
                <a:spcPct val="90000"/>
              </a:lnSpc>
              <a:spcBef>
                <a:spcPts val="1000"/>
              </a:spcBef>
              <a:buFont typeface="Arial" panose="020B0604020202020204" pitchFamily="34" charset="0"/>
              <a:buChar char="•"/>
              <a:defRPr sz="2800" u="none"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u="sng" kern="1200">
                <a:solidFill>
                  <a:schemeClr val="tx1"/>
                </a:solidFill>
                <a:latin typeface="+mn-lt"/>
                <a:ea typeface="+mn-ea"/>
                <a:cs typeface="+mn-cs"/>
              </a:defRPr>
            </a:lvl2pPr>
            <a:lvl3pPr marL="1371600" indent="-457200" algn="l" defTabSz="914400" rtl="0" eaLnBrk="1" latinLnBrk="0" hangingPunct="1">
              <a:lnSpc>
                <a:spcPct val="90000"/>
              </a:lnSpc>
              <a:spcBef>
                <a:spcPts val="500"/>
              </a:spcBef>
              <a:buFont typeface="+mj-lt"/>
              <a:buAutoNum type="arabicPeriod"/>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There are seven steps to complete the transition: </a:t>
            </a:r>
            <a:r>
              <a:rPr lang="en-US" sz="1600" dirty="0"/>
              <a:t>(From Market-Based Pay Briefings in 2019, 2020 and 2021)</a:t>
            </a:r>
          </a:p>
          <a:p>
            <a:pPr marL="114300" lvl="2" indent="0">
              <a:buNone/>
            </a:pPr>
            <a:endParaRPr lang="en-US" sz="2400" dirty="0"/>
          </a:p>
          <a:p>
            <a:pPr marL="571500" lvl="2"/>
            <a:r>
              <a:rPr lang="en-US" sz="2400" dirty="0"/>
              <a:t>Define the jobs that are needed at the University </a:t>
            </a:r>
          </a:p>
          <a:p>
            <a:pPr marL="571500" lvl="2"/>
            <a:r>
              <a:rPr lang="en-US" sz="2400" dirty="0"/>
              <a:t>Create uniform and consistent Job Descriptions (JDs) that are placed in a catalog (referred to as a “job catalog”) </a:t>
            </a:r>
          </a:p>
          <a:p>
            <a:pPr marL="571500" lvl="2"/>
            <a:r>
              <a:rPr lang="en-US" sz="2400" dirty="0"/>
              <a:t>Map the existing positions to the new catalog based on job duties</a:t>
            </a:r>
            <a:endParaRPr lang="en-US" sz="2400" dirty="0">
              <a:solidFill>
                <a:srgbClr val="FF0000"/>
              </a:solidFill>
            </a:endParaRPr>
          </a:p>
          <a:p>
            <a:pPr marL="571500" lvl="2"/>
            <a:r>
              <a:rPr lang="en-US" sz="2400" dirty="0"/>
              <a:t>Compare each job to comparable jobs in external market, develop new compensation structure and assign pay range and FLSA exemption status. </a:t>
            </a:r>
            <a:endParaRPr lang="en-US" sz="2400" strike="sngStrike" dirty="0">
              <a:solidFill>
                <a:srgbClr val="FF0000"/>
              </a:solidFill>
            </a:endParaRPr>
          </a:p>
          <a:p>
            <a:pPr marL="571500" lvl="2"/>
            <a:r>
              <a:rPr lang="en-US" sz="2400" dirty="0">
                <a:highlight>
                  <a:srgbClr val="FFFF00"/>
                </a:highlight>
              </a:rPr>
              <a:t>Review each employee’s experience and performance to assess placement within the assigned pay range </a:t>
            </a:r>
          </a:p>
          <a:p>
            <a:pPr marL="571500" lvl="2"/>
            <a:r>
              <a:rPr lang="en-US" sz="2400" dirty="0"/>
              <a:t>Implement compensation administrative guidelines  </a:t>
            </a:r>
          </a:p>
          <a:p>
            <a:pPr marL="571500" lvl="2"/>
            <a:r>
              <a:rPr lang="en-US" sz="2400" dirty="0">
                <a:highlight>
                  <a:srgbClr val="FFFF00"/>
                </a:highlight>
              </a:rPr>
              <a:t>Budget dollars annually to implement pay changes</a:t>
            </a:r>
          </a:p>
          <a:p>
            <a:pPr marL="0" indent="0">
              <a:buNone/>
            </a:pPr>
            <a:endParaRPr lang="en-US" dirty="0"/>
          </a:p>
        </p:txBody>
      </p:sp>
      <p:pic>
        <p:nvPicPr>
          <p:cNvPr id="9" name="Picture 8" descr="&quot;WSU&quot; logo for Wichita State University." title="WSU Logo">
            <a:extLst>
              <a:ext uri="{FF2B5EF4-FFF2-40B4-BE49-F238E27FC236}">
                <a16:creationId xmlns:a16="http://schemas.microsoft.com/office/drawing/2014/main" id="{4831DFE3-2285-474F-B5B6-9E2EDAA7F0EA}"/>
              </a:ext>
            </a:extLst>
          </p:cNvPr>
          <p:cNvPicPr>
            <a:picLocks noChangeAspect="1"/>
          </p:cNvPicPr>
          <p:nvPr/>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646663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91B30-6FB0-45F8-856A-5556BFC6D5E5}"/>
              </a:ext>
            </a:extLst>
          </p:cNvPr>
          <p:cNvSpPr>
            <a:spLocks noGrp="1"/>
          </p:cNvSpPr>
          <p:nvPr>
            <p:ph type="title"/>
          </p:nvPr>
        </p:nvSpPr>
        <p:spPr/>
        <p:txBody>
          <a:bodyPr/>
          <a:lstStyle/>
          <a:p>
            <a:r>
              <a:rPr lang="en-US" dirty="0"/>
              <a:t>Current Status </a:t>
            </a:r>
          </a:p>
        </p:txBody>
      </p:sp>
      <p:sp>
        <p:nvSpPr>
          <p:cNvPr id="3" name="Content Placeholder 2">
            <a:extLst>
              <a:ext uri="{FF2B5EF4-FFF2-40B4-BE49-F238E27FC236}">
                <a16:creationId xmlns:a16="http://schemas.microsoft.com/office/drawing/2014/main" id="{016D42F3-674B-4AF7-B1AE-51AFBDF5EB61}"/>
              </a:ext>
            </a:extLst>
          </p:cNvPr>
          <p:cNvSpPr>
            <a:spLocks noGrp="1"/>
          </p:cNvSpPr>
          <p:nvPr>
            <p:ph idx="1"/>
          </p:nvPr>
        </p:nvSpPr>
        <p:spPr/>
        <p:txBody>
          <a:bodyPr>
            <a:normAutofit/>
          </a:bodyPr>
          <a:lstStyle/>
          <a:p>
            <a:pPr marL="0" marR="0" lvl="0" indent="0">
              <a:spcBef>
                <a:spcPts val="0"/>
              </a:spcBef>
              <a:spcAft>
                <a:spcPts val="0"/>
              </a:spcAft>
              <a:buSzPts val="1000"/>
              <a:buNone/>
              <a:tabLst>
                <a:tab pos="457200" algn="l"/>
              </a:tabLst>
            </a:pPr>
            <a:r>
              <a:rPr lang="en-US" sz="2400" u="sng" dirty="0">
                <a:effectLst/>
                <a:latin typeface="Calibri" panose="020F0502020204030204" pitchFamily="34" charset="0"/>
                <a:ea typeface="Times New Roman" panose="02020603050405020304" pitchFamily="18" charset="0"/>
              </a:rPr>
              <a:t>Non-Teaching Jobs:</a:t>
            </a: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effectLst/>
                <a:latin typeface="Calibri" panose="020F0502020204030204" pitchFamily="34" charset="0"/>
                <a:ea typeface="Times New Roman" panose="02020603050405020304" pitchFamily="18" charset="0"/>
              </a:rPr>
              <a:t>The University has completed the job architecture (consistent and uniform job descriptions/job catalog) and utilizing independent third-party survey data (external market) created 30 pay ranges which comprise the compensation structure.  </a:t>
            </a:r>
          </a:p>
          <a:p>
            <a:pPr marL="342900" marR="0" lvl="0" indent="-342900">
              <a:spcBef>
                <a:spcPts val="0"/>
              </a:spcBef>
              <a:spcAft>
                <a:spcPts val="0"/>
              </a:spcAft>
              <a:buSzPts val="1000"/>
              <a:buFont typeface="Symbol" panose="05050102010706020507" pitchFamily="18" charset="2"/>
              <a:buChar char=""/>
              <a:tabLst>
                <a:tab pos="457200" algn="l"/>
              </a:tabLst>
            </a:pPr>
            <a:r>
              <a:rPr lang="en-US" sz="2400" u="none" dirty="0">
                <a:effectLst/>
                <a:latin typeface="Calibri" panose="020F0502020204030204" pitchFamily="34" charset="0"/>
                <a:ea typeface="Times New Roman" panose="02020603050405020304" pitchFamily="18" charset="0"/>
              </a:rPr>
              <a:t>Each job has been assigned to a pay range with a minimum, midpoint </a:t>
            </a:r>
            <a:r>
              <a:rPr lang="en-US" sz="2400" dirty="0">
                <a:latin typeface="Calibri" panose="020F0502020204030204" pitchFamily="34" charset="0"/>
                <a:ea typeface="Times New Roman" panose="02020603050405020304" pitchFamily="18" charset="0"/>
              </a:rPr>
              <a:t>and </a:t>
            </a:r>
            <a:r>
              <a:rPr lang="en-US" sz="2400" u="none" dirty="0">
                <a:effectLst/>
                <a:latin typeface="Calibri" panose="020F0502020204030204" pitchFamily="34" charset="0"/>
                <a:ea typeface="Times New Roman" panose="02020603050405020304" pitchFamily="18" charset="0"/>
              </a:rPr>
              <a:t>maximum</a:t>
            </a:r>
          </a:p>
          <a:p>
            <a:pPr marL="342900" marR="0" lvl="0" indent="-342900">
              <a:spcBef>
                <a:spcPts val="0"/>
              </a:spcBef>
              <a:spcAft>
                <a:spcPts val="0"/>
              </a:spcAft>
              <a:buSzPts val="1000"/>
              <a:buFont typeface="Symbol" panose="05050102010706020507" pitchFamily="18" charset="2"/>
              <a:buChar char=""/>
              <a:tabLst>
                <a:tab pos="457200" algn="l"/>
              </a:tabLst>
            </a:pPr>
            <a:r>
              <a:rPr lang="en-US" sz="2400" u="none" dirty="0">
                <a:effectLst/>
                <a:latin typeface="Calibri" panose="020F0502020204030204" pitchFamily="34" charset="0"/>
                <a:ea typeface="Times New Roman" panose="02020603050405020304" pitchFamily="18" charset="0"/>
              </a:rPr>
              <a:t>243 </a:t>
            </a:r>
            <a:r>
              <a:rPr lang="en-US" sz="2400" u="none">
                <a:effectLst/>
                <a:latin typeface="Calibri" panose="020F0502020204030204" pitchFamily="34" charset="0"/>
                <a:ea typeface="Times New Roman" panose="02020603050405020304" pitchFamily="18" charset="0"/>
              </a:rPr>
              <a:t>of 1,184 </a:t>
            </a:r>
            <a:r>
              <a:rPr lang="en-US" sz="2400" u="none" dirty="0">
                <a:effectLst/>
                <a:latin typeface="Calibri" panose="020F0502020204030204" pitchFamily="34" charset="0"/>
                <a:ea typeface="Times New Roman" panose="02020603050405020304" pitchFamily="18" charset="0"/>
              </a:rPr>
              <a:t>positions are currently paid less than the minimum of the assigned pay range </a:t>
            </a:r>
            <a:endParaRPr lang="en-US" sz="2400" u="none" strike="sngStrike"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u="none" dirty="0">
                <a:effectLst/>
                <a:latin typeface="Calibri" panose="020F0502020204030204" pitchFamily="34" charset="0"/>
                <a:ea typeface="Times New Roman" panose="02020603050405020304" pitchFamily="18" charset="0"/>
              </a:rPr>
              <a:t>Difference in current pay for 243 positions and the pay range minimum </a:t>
            </a:r>
            <a:r>
              <a:rPr lang="en-US" sz="2400" dirty="0">
                <a:latin typeface="Calibri" panose="020F0502020204030204" pitchFamily="34" charset="0"/>
                <a:ea typeface="Times New Roman" panose="02020603050405020304" pitchFamily="18" charset="0"/>
              </a:rPr>
              <a:t>= $1,204,786</a:t>
            </a:r>
          </a:p>
          <a:p>
            <a:pPr marL="0" marR="0" lvl="0" indent="0">
              <a:lnSpc>
                <a:spcPct val="100000"/>
              </a:lnSpc>
              <a:spcBef>
                <a:spcPts val="0"/>
              </a:spcBef>
              <a:spcAft>
                <a:spcPts val="0"/>
              </a:spcAft>
              <a:buSzPts val="1000"/>
              <a:buNone/>
              <a:tabLst>
                <a:tab pos="457200" algn="l"/>
              </a:tabLst>
            </a:pPr>
            <a:endParaRPr lang="en-US" sz="2400" u="none" strike="sngStrike" dirty="0">
              <a:effectLst/>
              <a:latin typeface="Calibri" panose="020F0502020204030204" pitchFamily="34" charset="0"/>
              <a:ea typeface="Times New Roman" panose="02020603050405020304" pitchFamily="18" charset="0"/>
            </a:endParaRPr>
          </a:p>
          <a:p>
            <a:pPr marL="0" indent="0">
              <a:lnSpc>
                <a:spcPct val="0"/>
              </a:lnSpc>
              <a:spcBef>
                <a:spcPts val="0"/>
              </a:spcBef>
              <a:buSzPts val="1000"/>
              <a:buNone/>
              <a:tabLst>
                <a:tab pos="457200" algn="l"/>
              </a:tabLst>
            </a:pPr>
            <a:r>
              <a:rPr lang="en-US" u="none" dirty="0">
                <a:effectLst/>
                <a:latin typeface="Calibri" panose="020F0502020204030204" pitchFamily="34" charset="0"/>
                <a:ea typeface="Times New Roman" panose="02020603050405020304" pitchFamily="18" charset="0"/>
              </a:rPr>
              <a:t> </a:t>
            </a:r>
          </a:p>
          <a:p>
            <a:pPr marL="0" indent="0">
              <a:spcBef>
                <a:spcPts val="0"/>
              </a:spcBef>
              <a:buSzPts val="1000"/>
              <a:buNone/>
              <a:tabLst>
                <a:tab pos="457200" algn="l"/>
              </a:tabLst>
            </a:pPr>
            <a:r>
              <a:rPr lang="en-US" sz="2400" dirty="0"/>
              <a:t>Note:  The minimum of the pay range is a lower data point than the 25</a:t>
            </a:r>
            <a:r>
              <a:rPr lang="en-US" sz="2400" baseline="30000" dirty="0"/>
              <a:t>th</a:t>
            </a:r>
            <a:r>
              <a:rPr lang="en-US" sz="2400" dirty="0"/>
              <a:t> percentile.</a:t>
            </a:r>
          </a:p>
          <a:p>
            <a:pPr marL="0" indent="0">
              <a:spcBef>
                <a:spcPts val="0"/>
              </a:spcBef>
              <a:buSzPts val="1000"/>
              <a:buNone/>
              <a:tabLst>
                <a:tab pos="457200" algn="l"/>
              </a:tabLst>
            </a:pPr>
            <a:r>
              <a:rPr lang="en-US" sz="2400" dirty="0"/>
              <a:t>				</a:t>
            </a:r>
          </a:p>
          <a:p>
            <a:pPr marL="0" indent="0">
              <a:spcBef>
                <a:spcPts val="0"/>
              </a:spcBef>
              <a:buSzPts val="1000"/>
              <a:buNone/>
              <a:tabLst>
                <a:tab pos="457200" algn="l"/>
              </a:tabLst>
            </a:pPr>
            <a:r>
              <a:rPr lang="en-US" sz="2400" dirty="0"/>
              <a:t>				25</a:t>
            </a:r>
            <a:r>
              <a:rPr lang="en-US" sz="2400" baseline="30000" dirty="0"/>
              <a:t>th</a:t>
            </a:r>
            <a:r>
              <a:rPr lang="en-US" sz="2400" dirty="0"/>
              <a:t> Percentile        minimum of pay range</a:t>
            </a:r>
            <a:endParaRPr lang="en-US" sz="2600" strike="sngStrike" dirty="0"/>
          </a:p>
          <a:p>
            <a:pPr marL="0" marR="0" lvl="0" indent="0">
              <a:spcBef>
                <a:spcPts val="0"/>
              </a:spcBef>
              <a:spcAft>
                <a:spcPts val="0"/>
              </a:spcAft>
              <a:buSzPts val="1000"/>
              <a:buNone/>
              <a:tabLst>
                <a:tab pos="457200" algn="l"/>
              </a:tabLst>
            </a:pPr>
            <a:endParaRPr lang="en-US" dirty="0"/>
          </a:p>
        </p:txBody>
      </p:sp>
      <p:sp>
        <p:nvSpPr>
          <p:cNvPr id="4" name="Not Equal 3">
            <a:extLst>
              <a:ext uri="{FF2B5EF4-FFF2-40B4-BE49-F238E27FC236}">
                <a16:creationId xmlns:a16="http://schemas.microsoft.com/office/drawing/2014/main" id="{E1F7A300-422B-4B9D-BE6C-744690A493D0}"/>
              </a:ext>
            </a:extLst>
          </p:cNvPr>
          <p:cNvSpPr/>
          <p:nvPr/>
        </p:nvSpPr>
        <p:spPr>
          <a:xfrm>
            <a:off x="5448300" y="6115045"/>
            <a:ext cx="550985" cy="48760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03678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09EA3-773B-40DE-87F6-25CF4088B416}"/>
              </a:ext>
            </a:extLst>
          </p:cNvPr>
          <p:cNvSpPr>
            <a:spLocks noGrp="1"/>
          </p:cNvSpPr>
          <p:nvPr>
            <p:ph type="title"/>
          </p:nvPr>
        </p:nvSpPr>
        <p:spPr/>
        <p:txBody>
          <a:bodyPr>
            <a:normAutofit fontScale="90000"/>
          </a:bodyPr>
          <a:lstStyle/>
          <a:p>
            <a:r>
              <a:rPr lang="en-US" dirty="0"/>
              <a:t>Current Status</a:t>
            </a:r>
            <a:br>
              <a:rPr lang="en-US" dirty="0"/>
            </a:br>
            <a:endParaRPr lang="en-US" dirty="0"/>
          </a:p>
        </p:txBody>
      </p:sp>
      <p:sp>
        <p:nvSpPr>
          <p:cNvPr id="3" name="Content Placeholder 2">
            <a:extLst>
              <a:ext uri="{FF2B5EF4-FFF2-40B4-BE49-F238E27FC236}">
                <a16:creationId xmlns:a16="http://schemas.microsoft.com/office/drawing/2014/main" id="{81EB687A-BD45-4820-92A4-144708863018}"/>
              </a:ext>
            </a:extLst>
          </p:cNvPr>
          <p:cNvSpPr>
            <a:spLocks noGrp="1"/>
          </p:cNvSpPr>
          <p:nvPr>
            <p:ph idx="1"/>
          </p:nvPr>
        </p:nvSpPr>
        <p:spPr/>
        <p:txBody>
          <a:bodyPr/>
          <a:lstStyle/>
          <a:p>
            <a:pPr marL="0" marR="0" lvl="0" indent="0">
              <a:spcBef>
                <a:spcPts val="0"/>
              </a:spcBef>
              <a:spcAft>
                <a:spcPts val="0"/>
              </a:spcAft>
              <a:buSzPts val="1000"/>
              <a:buNone/>
              <a:tabLst>
                <a:tab pos="457200" algn="l"/>
              </a:tabLst>
            </a:pPr>
            <a:r>
              <a:rPr lang="en-US" sz="3200" u="sng" dirty="0">
                <a:effectLst/>
                <a:latin typeface="Calibri" panose="020F0502020204030204" pitchFamily="34" charset="0"/>
                <a:ea typeface="Times New Roman" panose="02020603050405020304" pitchFamily="18" charset="0"/>
              </a:rPr>
              <a:t>Teaching Positions</a:t>
            </a:r>
            <a:r>
              <a:rPr lang="en-US" sz="3200" u="none" dirty="0">
                <a:effectLst/>
                <a:latin typeface="Calibri" panose="020F0502020204030204" pitchFamily="34" charset="0"/>
                <a:ea typeface="Times New Roman" panose="02020603050405020304" pitchFamily="18" charset="0"/>
              </a:rPr>
              <a:t> </a:t>
            </a:r>
            <a:r>
              <a:rPr lang="en-US" sz="2000" u="none" dirty="0">
                <a:effectLst/>
                <a:latin typeface="Calibri" panose="020F0502020204030204" pitchFamily="34" charset="0"/>
                <a:ea typeface="Times New Roman" panose="02020603050405020304" pitchFamily="18" charset="0"/>
              </a:rPr>
              <a:t>(includes Tenure Track and Non-Tenure Track, as well as all Dean jobs)</a:t>
            </a:r>
          </a:p>
          <a:p>
            <a:pPr>
              <a:spcBef>
                <a:spcPts val="0"/>
              </a:spcBef>
              <a:buSzPts val="1000"/>
              <a:tabLst>
                <a:tab pos="457200" algn="l"/>
              </a:tabLst>
            </a:pPr>
            <a:r>
              <a:rPr lang="en-US" sz="3000" dirty="0">
                <a:latin typeface="Calibri" panose="020F0502020204030204" pitchFamily="34" charset="0"/>
                <a:ea typeface="Times New Roman" panose="02020603050405020304" pitchFamily="18" charset="0"/>
              </a:rPr>
              <a:t>All positions have be</a:t>
            </a:r>
            <a:r>
              <a:rPr lang="en-US" sz="3000" u="none" dirty="0">
                <a:effectLst/>
                <a:latin typeface="Calibri" panose="020F0502020204030204" pitchFamily="34" charset="0"/>
                <a:ea typeface="Times New Roman" panose="02020603050405020304" pitchFamily="18" charset="0"/>
              </a:rPr>
              <a:t>en matched </a:t>
            </a:r>
            <a:r>
              <a:rPr lang="en-US" sz="3000" u="none">
                <a:effectLst/>
                <a:latin typeface="Calibri" panose="020F0502020204030204" pitchFamily="34" charset="0"/>
                <a:ea typeface="Times New Roman" panose="02020603050405020304" pitchFamily="18" charset="0"/>
              </a:rPr>
              <a:t>to College and </a:t>
            </a:r>
            <a:r>
              <a:rPr lang="en-US" sz="3000" u="none" dirty="0">
                <a:effectLst/>
                <a:latin typeface="Calibri" panose="020F0502020204030204" pitchFamily="34" charset="0"/>
                <a:ea typeface="Times New Roman" panose="02020603050405020304" pitchFamily="18" charset="0"/>
              </a:rPr>
              <a:t>University Professional Association (CUPA) survey data (if available) with data points of 25</a:t>
            </a:r>
            <a:r>
              <a:rPr lang="en-US" sz="3000" u="none" baseline="30000" dirty="0">
                <a:effectLst/>
                <a:latin typeface="Calibri" panose="020F0502020204030204" pitchFamily="34" charset="0"/>
                <a:ea typeface="Times New Roman" panose="02020603050405020304" pitchFamily="18" charset="0"/>
              </a:rPr>
              <a:t>th</a:t>
            </a:r>
            <a:r>
              <a:rPr lang="en-US" sz="3000" u="none" dirty="0">
                <a:effectLst/>
                <a:latin typeface="Calibri" panose="020F0502020204030204" pitchFamily="34" charset="0"/>
                <a:ea typeface="Times New Roman" panose="02020603050405020304" pitchFamily="18" charset="0"/>
              </a:rPr>
              <a:t> percentile, 50</a:t>
            </a:r>
            <a:r>
              <a:rPr lang="en-US" sz="3000" u="none" baseline="30000" dirty="0">
                <a:effectLst/>
                <a:latin typeface="Calibri" panose="020F0502020204030204" pitchFamily="34" charset="0"/>
                <a:ea typeface="Times New Roman" panose="02020603050405020304" pitchFamily="18" charset="0"/>
              </a:rPr>
              <a:t>th</a:t>
            </a:r>
            <a:r>
              <a:rPr lang="en-US" sz="3000" u="none" dirty="0">
                <a:effectLst/>
                <a:latin typeface="Calibri" panose="020F0502020204030204" pitchFamily="34" charset="0"/>
                <a:ea typeface="Times New Roman" panose="02020603050405020304" pitchFamily="18" charset="0"/>
              </a:rPr>
              <a:t> percentile and 75</a:t>
            </a:r>
            <a:r>
              <a:rPr lang="en-US" sz="3000" u="none" baseline="30000" dirty="0">
                <a:effectLst/>
                <a:latin typeface="Calibri" panose="020F0502020204030204" pitchFamily="34" charset="0"/>
                <a:ea typeface="Times New Roman" panose="02020603050405020304" pitchFamily="18" charset="0"/>
              </a:rPr>
              <a:t>th</a:t>
            </a:r>
            <a:r>
              <a:rPr lang="en-US" sz="3000" u="none" dirty="0">
                <a:effectLst/>
                <a:latin typeface="Calibri" panose="020F0502020204030204" pitchFamily="34" charset="0"/>
                <a:ea typeface="Times New Roman" panose="02020603050405020304" pitchFamily="18" charset="0"/>
              </a:rPr>
              <a:t> percentile</a:t>
            </a:r>
          </a:p>
          <a:p>
            <a:pPr>
              <a:spcBef>
                <a:spcPts val="0"/>
              </a:spcBef>
              <a:buSzPts val="1000"/>
              <a:tabLst>
                <a:tab pos="457200" algn="l"/>
              </a:tabLst>
            </a:pPr>
            <a:r>
              <a:rPr lang="en-US" sz="3000" dirty="0">
                <a:latin typeface="Calibri" panose="020F0502020204030204" pitchFamily="34" charset="0"/>
                <a:ea typeface="Times New Roman" panose="02020603050405020304" pitchFamily="18" charset="0"/>
              </a:rPr>
              <a:t>425 of 575 positions are paid less than the 25</a:t>
            </a:r>
            <a:r>
              <a:rPr lang="en-US" sz="3000" baseline="30000" dirty="0">
                <a:latin typeface="Calibri" panose="020F0502020204030204" pitchFamily="34" charset="0"/>
                <a:ea typeface="Times New Roman" panose="02020603050405020304" pitchFamily="18" charset="0"/>
              </a:rPr>
              <a:t>th</a:t>
            </a:r>
            <a:r>
              <a:rPr lang="en-US" sz="3000" dirty="0">
                <a:latin typeface="Calibri" panose="020F0502020204030204" pitchFamily="34" charset="0"/>
                <a:ea typeface="Times New Roman" panose="02020603050405020304" pitchFamily="18" charset="0"/>
              </a:rPr>
              <a:t> percentile</a:t>
            </a:r>
            <a:r>
              <a:rPr lang="en-US" sz="3000" u="none" dirty="0">
                <a:effectLst/>
                <a:latin typeface="Calibri" panose="020F0502020204030204" pitchFamily="34" charset="0"/>
                <a:ea typeface="Times New Roman" panose="02020603050405020304" pitchFamily="18" charset="0"/>
              </a:rPr>
              <a:t>  </a:t>
            </a:r>
          </a:p>
          <a:p>
            <a:pPr>
              <a:spcBef>
                <a:spcPts val="0"/>
              </a:spcBef>
              <a:buSzPts val="1000"/>
              <a:tabLst>
                <a:tab pos="457200" algn="l"/>
              </a:tabLst>
            </a:pPr>
            <a:r>
              <a:rPr lang="en-US" sz="3000" dirty="0">
                <a:latin typeface="Calibri" panose="020F0502020204030204" pitchFamily="34" charset="0"/>
                <a:ea typeface="Times New Roman" panose="02020603050405020304" pitchFamily="18" charset="0"/>
              </a:rPr>
              <a:t>Difference in current base pay for 425 positions and the 25</a:t>
            </a:r>
            <a:r>
              <a:rPr lang="en-US" sz="3000" baseline="30000" dirty="0">
                <a:latin typeface="Calibri" panose="020F0502020204030204" pitchFamily="34" charset="0"/>
                <a:ea typeface="Times New Roman" panose="02020603050405020304" pitchFamily="18" charset="0"/>
              </a:rPr>
              <a:t>th</a:t>
            </a:r>
            <a:r>
              <a:rPr lang="en-US" sz="3000" dirty="0">
                <a:latin typeface="Calibri" panose="020F0502020204030204" pitchFamily="34" charset="0"/>
                <a:ea typeface="Times New Roman" panose="02020603050405020304" pitchFamily="18" charset="0"/>
              </a:rPr>
              <a:t> percentile = $5,440,110</a:t>
            </a:r>
            <a:endParaRPr lang="en-US" sz="3000" u="none" dirty="0">
              <a:effectLst/>
              <a:latin typeface="Calibri" panose="020F0502020204030204" pitchFamily="34" charset="0"/>
              <a:ea typeface="Times New Roman" panose="02020603050405020304" pitchFamily="18" charset="0"/>
            </a:endParaRPr>
          </a:p>
          <a:p>
            <a:pPr marL="0" indent="0">
              <a:buNone/>
            </a:pPr>
            <a:r>
              <a:rPr lang="en-US" dirty="0"/>
              <a:t>Note:  The 25</a:t>
            </a:r>
            <a:r>
              <a:rPr lang="en-US" baseline="30000" dirty="0"/>
              <a:t>th</a:t>
            </a:r>
            <a:r>
              <a:rPr lang="en-US" dirty="0"/>
              <a:t> percentile is a higher data point than the minimum of a pay range.</a:t>
            </a:r>
          </a:p>
          <a:p>
            <a:pPr marL="0" indent="0">
              <a:buNone/>
            </a:pPr>
            <a:r>
              <a:rPr lang="en-US" dirty="0"/>
              <a:t>			25</a:t>
            </a:r>
            <a:r>
              <a:rPr lang="en-US" baseline="30000" dirty="0"/>
              <a:t>th</a:t>
            </a:r>
            <a:r>
              <a:rPr lang="en-US" dirty="0"/>
              <a:t> Percentile 	minimum of pay range</a:t>
            </a:r>
          </a:p>
        </p:txBody>
      </p:sp>
      <p:sp>
        <p:nvSpPr>
          <p:cNvPr id="4" name="Not Equal 3">
            <a:extLst>
              <a:ext uri="{FF2B5EF4-FFF2-40B4-BE49-F238E27FC236}">
                <a16:creationId xmlns:a16="http://schemas.microsoft.com/office/drawing/2014/main" id="{54903208-12D3-4388-98EA-DBD150DA6E58}"/>
              </a:ext>
            </a:extLst>
          </p:cNvPr>
          <p:cNvSpPr/>
          <p:nvPr/>
        </p:nvSpPr>
        <p:spPr>
          <a:xfrm>
            <a:off x="5820507" y="5795962"/>
            <a:ext cx="550985" cy="48760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0025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24C42-D5BC-4308-A38B-A01FE3ECDA9A}"/>
              </a:ext>
            </a:extLst>
          </p:cNvPr>
          <p:cNvSpPr>
            <a:spLocks noGrp="1"/>
          </p:cNvSpPr>
          <p:nvPr>
            <p:ph type="title"/>
          </p:nvPr>
        </p:nvSpPr>
        <p:spPr/>
        <p:txBody>
          <a:bodyPr>
            <a:normAutofit fontScale="90000"/>
          </a:bodyPr>
          <a:lstStyle/>
          <a:p>
            <a:r>
              <a:rPr lang="en-US" dirty="0"/>
              <a:t>Current Status</a:t>
            </a:r>
            <a:br>
              <a:rPr lang="en-US" dirty="0"/>
            </a:br>
            <a:endParaRPr lang="en-US" dirty="0"/>
          </a:p>
        </p:txBody>
      </p:sp>
      <p:sp>
        <p:nvSpPr>
          <p:cNvPr id="3" name="Content Placeholder 2">
            <a:extLst>
              <a:ext uri="{FF2B5EF4-FFF2-40B4-BE49-F238E27FC236}">
                <a16:creationId xmlns:a16="http://schemas.microsoft.com/office/drawing/2014/main" id="{8CEC3D58-2F89-4449-99DC-EB6F73180939}"/>
              </a:ext>
            </a:extLst>
          </p:cNvPr>
          <p:cNvSpPr>
            <a:spLocks noGrp="1"/>
          </p:cNvSpPr>
          <p:nvPr>
            <p:ph idx="1"/>
          </p:nvPr>
        </p:nvSpPr>
        <p:spPr/>
        <p:txBody>
          <a:bodyPr/>
          <a:lstStyle/>
          <a:p>
            <a:pPr marL="0" indent="0">
              <a:buNone/>
            </a:pPr>
            <a:r>
              <a:rPr lang="en-US" sz="3000" dirty="0">
                <a:effectLst/>
                <a:latin typeface="Calibri" panose="020F0502020204030204" pitchFamily="34" charset="0"/>
                <a:ea typeface="Times New Roman" panose="02020603050405020304" pitchFamily="18" charset="0"/>
              </a:rPr>
              <a:t>This information helps to determine relative market competitiveness in pay for </a:t>
            </a:r>
            <a:r>
              <a:rPr lang="en-US" sz="3000" b="1" dirty="0">
                <a:effectLst/>
                <a:latin typeface="Calibri" panose="020F0502020204030204" pitchFamily="34" charset="0"/>
                <a:ea typeface="Times New Roman" panose="02020603050405020304" pitchFamily="18" charset="0"/>
              </a:rPr>
              <a:t>jobs</a:t>
            </a:r>
            <a:r>
              <a:rPr lang="en-US" sz="3000" dirty="0">
                <a:effectLst/>
                <a:latin typeface="Calibri" panose="020F0502020204030204" pitchFamily="34" charset="0"/>
                <a:ea typeface="Times New Roman" panose="02020603050405020304" pitchFamily="18" charset="0"/>
              </a:rPr>
              <a:t> and is important in retaining current employees and recruiting new employees.  It is focused on the value the external market assigns to a </a:t>
            </a:r>
            <a:r>
              <a:rPr lang="en-US" sz="3000" b="1" dirty="0">
                <a:effectLst/>
                <a:latin typeface="Calibri" panose="020F0502020204030204" pitchFamily="34" charset="0"/>
                <a:ea typeface="Times New Roman" panose="02020603050405020304" pitchFamily="18" charset="0"/>
              </a:rPr>
              <a:t>job</a:t>
            </a:r>
            <a:r>
              <a:rPr lang="en-US" sz="3000" dirty="0">
                <a:effectLst/>
                <a:latin typeface="Calibri" panose="020F0502020204030204" pitchFamily="34" charset="0"/>
                <a:ea typeface="Times New Roman" panose="02020603050405020304" pitchFamily="18" charset="0"/>
              </a:rPr>
              <a:t>.  It does not factor in the internal equity by assessing the </a:t>
            </a:r>
            <a:r>
              <a:rPr lang="en-US" sz="3000" b="1" dirty="0">
                <a:effectLst/>
                <a:latin typeface="Calibri" panose="020F0502020204030204" pitchFamily="34" charset="0"/>
                <a:ea typeface="Times New Roman" panose="02020603050405020304" pitchFamily="18" charset="0"/>
              </a:rPr>
              <a:t>employee</a:t>
            </a:r>
            <a:r>
              <a:rPr lang="en-US" sz="3000" dirty="0">
                <a:effectLst/>
                <a:latin typeface="Calibri" panose="020F0502020204030204" pitchFamily="34" charset="0"/>
                <a:ea typeface="Times New Roman" panose="02020603050405020304" pitchFamily="18" charset="0"/>
              </a:rPr>
              <a:t> doing the job and what an expected base rate of pay would be given an individual’s experience, performance and tenure.  Both are needed for a comprehensive base pay analysis.</a:t>
            </a:r>
          </a:p>
          <a:p>
            <a:pPr marL="0" indent="0">
              <a:buNone/>
            </a:pPr>
            <a:r>
              <a:rPr lang="en-US" sz="2400" dirty="0"/>
              <a:t>	Jobs Priced  	  External Market Competitiveness </a:t>
            </a:r>
          </a:p>
          <a:p>
            <a:pPr marL="0" indent="0">
              <a:buNone/>
            </a:pPr>
            <a:r>
              <a:rPr lang="en-US" sz="2400" dirty="0"/>
              <a:t>	Jobs Priced 	Employee experience, performance and 					tenure           Internal Equity</a:t>
            </a:r>
          </a:p>
        </p:txBody>
      </p:sp>
      <p:sp>
        <p:nvSpPr>
          <p:cNvPr id="4" name="Equals 3">
            <a:extLst>
              <a:ext uri="{FF2B5EF4-FFF2-40B4-BE49-F238E27FC236}">
                <a16:creationId xmlns:a16="http://schemas.microsoft.com/office/drawing/2014/main" id="{37E1532F-3BD6-4265-B40F-84D6E3CC05A6}"/>
              </a:ext>
            </a:extLst>
          </p:cNvPr>
          <p:cNvSpPr/>
          <p:nvPr/>
        </p:nvSpPr>
        <p:spPr>
          <a:xfrm>
            <a:off x="3233580" y="4881490"/>
            <a:ext cx="565639" cy="4290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Graphic 5" descr="Checkmark with solid fill">
            <a:extLst>
              <a:ext uri="{FF2B5EF4-FFF2-40B4-BE49-F238E27FC236}">
                <a16:creationId xmlns:a16="http://schemas.microsoft.com/office/drawing/2014/main" id="{D46F8751-9A43-454B-93C3-3D0F1C118A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3015" y="4827563"/>
            <a:ext cx="703385" cy="567397"/>
          </a:xfrm>
          <a:prstGeom prst="rect">
            <a:avLst/>
          </a:prstGeom>
        </p:spPr>
      </p:pic>
      <p:sp>
        <p:nvSpPr>
          <p:cNvPr id="7" name="Plus Sign 6">
            <a:extLst>
              <a:ext uri="{FF2B5EF4-FFF2-40B4-BE49-F238E27FC236}">
                <a16:creationId xmlns:a16="http://schemas.microsoft.com/office/drawing/2014/main" id="{D71DAFC9-55BE-436E-8734-A5271CD5AC3C}"/>
              </a:ext>
            </a:extLst>
          </p:cNvPr>
          <p:cNvSpPr/>
          <p:nvPr/>
        </p:nvSpPr>
        <p:spPr>
          <a:xfrm>
            <a:off x="3233580" y="5258388"/>
            <a:ext cx="439615" cy="538675"/>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quals 7">
            <a:extLst>
              <a:ext uri="{FF2B5EF4-FFF2-40B4-BE49-F238E27FC236}">
                <a16:creationId xmlns:a16="http://schemas.microsoft.com/office/drawing/2014/main" id="{BED4EAEF-FB7A-43A9-B2D9-994A6BA08985}"/>
              </a:ext>
            </a:extLst>
          </p:cNvPr>
          <p:cNvSpPr/>
          <p:nvPr/>
        </p:nvSpPr>
        <p:spPr>
          <a:xfrm>
            <a:off x="3650744" y="5675199"/>
            <a:ext cx="565639" cy="4290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A3EB873C-5FAD-475F-BF29-896896C8A217}"/>
              </a:ext>
            </a:extLst>
          </p:cNvPr>
          <p:cNvSpPr/>
          <p:nvPr/>
        </p:nvSpPr>
        <p:spPr>
          <a:xfrm>
            <a:off x="994470" y="5331361"/>
            <a:ext cx="565639" cy="4511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F175570-B9B7-4BAD-B2F8-82DFC8A40FAF}"/>
              </a:ext>
            </a:extLst>
          </p:cNvPr>
          <p:cNvSpPr txBox="1"/>
          <p:nvPr/>
        </p:nvSpPr>
        <p:spPr>
          <a:xfrm>
            <a:off x="994470" y="4941221"/>
            <a:ext cx="565639" cy="369332"/>
          </a:xfrm>
          <a:prstGeom prst="rect">
            <a:avLst/>
          </a:prstGeom>
          <a:noFill/>
        </p:spPr>
        <p:txBody>
          <a:bodyPr wrap="square">
            <a:spAutoFit/>
          </a:bodyPr>
          <a:lstStyle/>
          <a:p>
            <a:r>
              <a:rPr lang="en-US" dirty="0"/>
              <a:t>	</a:t>
            </a:r>
          </a:p>
        </p:txBody>
      </p:sp>
    </p:spTree>
    <p:extLst>
      <p:ext uri="{BB962C8B-B14F-4D97-AF65-F5344CB8AC3E}">
        <p14:creationId xmlns:p14="http://schemas.microsoft.com/office/powerpoint/2010/main" val="1234458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4085-3E4E-4253-A8A9-91096C15084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5176E5B-187F-49A5-989D-3779A8182636}"/>
              </a:ext>
            </a:extLst>
          </p:cNvPr>
          <p:cNvSpPr>
            <a:spLocks noGrp="1"/>
          </p:cNvSpPr>
          <p:nvPr>
            <p:ph idx="1"/>
          </p:nvPr>
        </p:nvSpPr>
        <p:spPr/>
        <p:txBody>
          <a:bodyPr/>
          <a:lstStyle/>
          <a:p>
            <a:pPr marL="0" marR="0" lvl="0" indent="0">
              <a:spcBef>
                <a:spcPts val="0"/>
              </a:spcBef>
              <a:spcAft>
                <a:spcPts val="0"/>
              </a:spcAft>
              <a:buSzPts val="1000"/>
              <a:buNone/>
              <a:tabLst>
                <a:tab pos="457200" algn="l"/>
              </a:tabLst>
            </a:pPr>
            <a:r>
              <a:rPr lang="en-US" sz="3000" dirty="0">
                <a:effectLst/>
                <a:latin typeface="Calibri" panose="020F0502020204030204" pitchFamily="34" charset="0"/>
                <a:ea typeface="Times New Roman" panose="02020603050405020304" pitchFamily="18" charset="0"/>
              </a:rPr>
              <a:t>University priority requires unified approach to address</a:t>
            </a:r>
          </a:p>
          <a:p>
            <a:pPr marL="0" marR="0" lvl="0" indent="0">
              <a:spcBef>
                <a:spcPts val="0"/>
              </a:spcBef>
              <a:spcAft>
                <a:spcPts val="0"/>
              </a:spcAft>
              <a:buSzPts val="1000"/>
              <a:buNone/>
              <a:tabLst>
                <a:tab pos="457200" algn="l"/>
              </a:tabLst>
            </a:pPr>
            <a:endParaRPr lang="en-US" sz="30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000" b="1" dirty="0">
                <a:latin typeface="Calibri" panose="020F0502020204030204" pitchFamily="34" charset="0"/>
                <a:ea typeface="Times New Roman" panose="02020603050405020304" pitchFamily="18" charset="0"/>
              </a:rPr>
              <a:t>HR</a:t>
            </a:r>
            <a:r>
              <a:rPr lang="en-US" sz="3000" dirty="0">
                <a:latin typeface="Calibri" panose="020F0502020204030204" pitchFamily="34" charset="0"/>
                <a:ea typeface="Times New Roman" panose="02020603050405020304" pitchFamily="18" charset="0"/>
              </a:rPr>
              <a:t>:  C</a:t>
            </a:r>
            <a:r>
              <a:rPr lang="en-US" sz="3000" dirty="0">
                <a:effectLst/>
                <a:latin typeface="Calibri" panose="020F0502020204030204" pitchFamily="34" charset="0"/>
                <a:ea typeface="Times New Roman" panose="02020603050405020304" pitchFamily="18" charset="0"/>
              </a:rPr>
              <a:t>onduct a base pay analysis – Fall, 2021 to determine the expected base pay rate for each employee (in collaboration with supervisors). This, paired with the external market information will be complete by May, 2022 and used to prioritize base pay increases to occur FY23.</a:t>
            </a:r>
          </a:p>
          <a:p>
            <a:pPr marL="342900" marR="0" lvl="0" indent="-342900">
              <a:spcBef>
                <a:spcPts val="0"/>
              </a:spcBef>
              <a:spcAft>
                <a:spcPts val="0"/>
              </a:spcAft>
              <a:buSzPts val="1000"/>
              <a:buFont typeface="Symbol" panose="05050102010706020507" pitchFamily="18" charset="2"/>
              <a:buChar char=""/>
              <a:tabLst>
                <a:tab pos="457200" algn="l"/>
              </a:tabLst>
            </a:pPr>
            <a:r>
              <a:rPr lang="en-US" sz="3000" b="1" dirty="0">
                <a:latin typeface="Calibri" panose="020F0502020204030204" pitchFamily="34" charset="0"/>
                <a:ea typeface="Times New Roman" panose="02020603050405020304" pitchFamily="18" charset="0"/>
              </a:rPr>
              <a:t>Budget office</a:t>
            </a:r>
            <a:r>
              <a:rPr lang="en-US" sz="3000" dirty="0">
                <a:latin typeface="Calibri" panose="020F0502020204030204" pitchFamily="34" charset="0"/>
                <a:ea typeface="Times New Roman" panose="02020603050405020304" pitchFamily="18" charset="0"/>
              </a:rPr>
              <a:t>:  Partner with University administration during Fall, 2021 and Spring, 2022 to explore opportunities to identify existing budget dollars that can be used for pay increases.</a:t>
            </a:r>
          </a:p>
          <a:p>
            <a:pPr marL="342900" indent="-342900">
              <a:spcBef>
                <a:spcPts val="0"/>
              </a:spcBef>
              <a:buSzPts val="1000"/>
              <a:buFont typeface="Symbol" panose="05050102010706020507" pitchFamily="18" charset="2"/>
              <a:buChar char=""/>
              <a:tabLst>
                <a:tab pos="457200" algn="l"/>
              </a:tabLst>
            </a:pPr>
            <a:r>
              <a:rPr lang="en-US" sz="3000" b="1" dirty="0">
                <a:solidFill>
                  <a:srgbClr val="000000"/>
                </a:solidFill>
                <a:effectLst/>
                <a:ea typeface="Calibri" panose="020F0502020204030204" pitchFamily="34" charset="0"/>
              </a:rPr>
              <a:t>HR and Budget office</a:t>
            </a:r>
            <a:r>
              <a:rPr lang="en-US" sz="3000" dirty="0">
                <a:solidFill>
                  <a:srgbClr val="000000"/>
                </a:solidFill>
                <a:effectLst/>
                <a:ea typeface="Calibri" panose="020F0502020204030204" pitchFamily="34" charset="0"/>
              </a:rPr>
              <a:t>:   </a:t>
            </a:r>
            <a:r>
              <a:rPr lang="en-US" sz="3000" dirty="0">
                <a:effectLst/>
                <a:ea typeface="Calibri" panose="020F0502020204030204" pitchFamily="34" charset="0"/>
              </a:rPr>
              <a:t>Evaluate options to address future base pay increases to resolve any gaps identified in the analysis.</a:t>
            </a:r>
          </a:p>
          <a:p>
            <a:pPr marL="342900" marR="0" lvl="0" indent="-342900">
              <a:spcBef>
                <a:spcPts val="0"/>
              </a:spcBef>
              <a:spcAft>
                <a:spcPts val="0"/>
              </a:spcAft>
              <a:buSzPts val="1000"/>
              <a:buFont typeface="Symbol" panose="05050102010706020507" pitchFamily="18" charset="2"/>
              <a:buChar char=""/>
              <a:tabLst>
                <a:tab pos="457200" algn="l"/>
              </a:tabLst>
            </a:pPr>
            <a:endParaRPr lang="en-US" sz="26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172902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SU Template - Accessible" id="{C9EEBB27-A160-0549-93BB-57AA507F1703}" vid="{32148866-FC3F-5F4F-BF9C-13255541B6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WSU_Template_5_Accessible_PPT2019</Template>
  <TotalTime>7279</TotalTime>
  <Words>591</Words>
  <Application>Microsoft Office PowerPoint</Application>
  <PresentationFormat>Widescreen</PresentationFormat>
  <Paragraphs>48</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Symbol</vt:lpstr>
      <vt:lpstr>Wingdings</vt:lpstr>
      <vt:lpstr>Office Theme</vt:lpstr>
      <vt:lpstr>WSU Compensation Program Update</vt:lpstr>
      <vt:lpstr>PowerPoint Presentation</vt:lpstr>
      <vt:lpstr>Current Status </vt:lpstr>
      <vt:lpstr>Current Status </vt:lpstr>
      <vt:lpstr>Current Status </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McIntyre, Sara</dc:creator>
  <cp:lastModifiedBy>Espinoza, Judy</cp:lastModifiedBy>
  <cp:revision>208</cp:revision>
  <cp:lastPrinted>2021-10-05T16:22:57Z</cp:lastPrinted>
  <dcterms:created xsi:type="dcterms:W3CDTF">2019-02-22T21:19:14Z</dcterms:created>
  <dcterms:modified xsi:type="dcterms:W3CDTF">2021-11-16T19:31:33Z</dcterms:modified>
</cp:coreProperties>
</file>