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72" r:id="rId6"/>
    <p:sldMasterId id="2147483680" r:id="rId7"/>
  </p:sldMasterIdLst>
  <p:notesMasterIdLst>
    <p:notesMasterId r:id="rId29"/>
  </p:notesMasterIdLst>
  <p:sldIdLst>
    <p:sldId id="298" r:id="rId8"/>
    <p:sldId id="285" r:id="rId9"/>
    <p:sldId id="299" r:id="rId10"/>
    <p:sldId id="262" r:id="rId11"/>
    <p:sldId id="292" r:id="rId12"/>
    <p:sldId id="290" r:id="rId13"/>
    <p:sldId id="294" r:id="rId14"/>
    <p:sldId id="607" r:id="rId15"/>
    <p:sldId id="296" r:id="rId16"/>
    <p:sldId id="275" r:id="rId17"/>
    <p:sldId id="611" r:id="rId18"/>
    <p:sldId id="609" r:id="rId19"/>
    <p:sldId id="354" r:id="rId20"/>
    <p:sldId id="355" r:id="rId21"/>
    <p:sldId id="288" r:id="rId22"/>
    <p:sldId id="604" r:id="rId23"/>
    <p:sldId id="2147469215" r:id="rId24"/>
    <p:sldId id="603" r:id="rId25"/>
    <p:sldId id="300" r:id="rId26"/>
    <p:sldId id="261" r:id="rId27"/>
    <p:sldId id="3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ED0"/>
    <a:srgbClr val="005191"/>
    <a:srgbClr val="FFCD00"/>
    <a:srgbClr val="FF9933"/>
    <a:srgbClr val="FF9E1D"/>
    <a:srgbClr val="FF9900"/>
    <a:srgbClr val="FFB351"/>
    <a:srgbClr val="FF443B"/>
    <a:srgbClr val="F57814"/>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A614A-A7D0-41D9-A3EA-324FE00C9F00}" v="2" dt="2022-11-14T16:43:4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5372" autoAdjust="0"/>
  </p:normalViewPr>
  <p:slideViewPr>
    <p:cSldViewPr snapToGrid="0">
      <p:cViewPr varScale="1">
        <p:scale>
          <a:sx n="95" d="100"/>
          <a:sy n="95" d="100"/>
        </p:scale>
        <p:origin x="119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Kochman" userId="7700f690-90de-4889-917a-b42e30c2eb6d" providerId="ADAL" clId="{563A614A-A7D0-41D9-A3EA-324FE00C9F00}"/>
    <pc:docChg chg="addSld delSld modSld sldOrd">
      <pc:chgData name="Gwen Kochman" userId="7700f690-90de-4889-917a-b42e30c2eb6d" providerId="ADAL" clId="{563A614A-A7D0-41D9-A3EA-324FE00C9F00}" dt="2022-11-14T16:45:30.631" v="9" actId="47"/>
      <pc:docMkLst>
        <pc:docMk/>
      </pc:docMkLst>
      <pc:sldChg chg="del">
        <pc:chgData name="Gwen Kochman" userId="7700f690-90de-4889-917a-b42e30c2eb6d" providerId="ADAL" clId="{563A614A-A7D0-41D9-A3EA-324FE00C9F00}" dt="2022-11-14T16:42:24.072" v="4" actId="47"/>
        <pc:sldMkLst>
          <pc:docMk/>
          <pc:sldMk cId="3494974445" sldId="281"/>
        </pc:sldMkLst>
      </pc:sldChg>
      <pc:sldChg chg="del">
        <pc:chgData name="Gwen Kochman" userId="7700f690-90de-4889-917a-b42e30c2eb6d" providerId="ADAL" clId="{563A614A-A7D0-41D9-A3EA-324FE00C9F00}" dt="2022-11-14T16:42:11.800" v="3" actId="47"/>
        <pc:sldMkLst>
          <pc:docMk/>
          <pc:sldMk cId="4184776866" sldId="291"/>
        </pc:sldMkLst>
      </pc:sldChg>
      <pc:sldChg chg="del">
        <pc:chgData name="Gwen Kochman" userId="7700f690-90de-4889-917a-b42e30c2eb6d" providerId="ADAL" clId="{563A614A-A7D0-41D9-A3EA-324FE00C9F00}" dt="2022-11-14T16:42:27.781" v="5" actId="47"/>
        <pc:sldMkLst>
          <pc:docMk/>
          <pc:sldMk cId="2866390649" sldId="293"/>
        </pc:sldMkLst>
      </pc:sldChg>
      <pc:sldChg chg="del">
        <pc:chgData name="Gwen Kochman" userId="7700f690-90de-4889-917a-b42e30c2eb6d" providerId="ADAL" clId="{563A614A-A7D0-41D9-A3EA-324FE00C9F00}" dt="2022-11-14T16:45:30.631" v="9" actId="47"/>
        <pc:sldMkLst>
          <pc:docMk/>
          <pc:sldMk cId="1676331039" sldId="295"/>
        </pc:sldMkLst>
      </pc:sldChg>
      <pc:sldChg chg="del">
        <pc:chgData name="Gwen Kochman" userId="7700f690-90de-4889-917a-b42e30c2eb6d" providerId="ADAL" clId="{563A614A-A7D0-41D9-A3EA-324FE00C9F00}" dt="2022-11-14T16:43:04.216" v="7" actId="47"/>
        <pc:sldMkLst>
          <pc:docMk/>
          <pc:sldMk cId="1083360323" sldId="297"/>
        </pc:sldMkLst>
      </pc:sldChg>
      <pc:sldChg chg="add">
        <pc:chgData name="Gwen Kochman" userId="7700f690-90de-4889-917a-b42e30c2eb6d" providerId="ADAL" clId="{563A614A-A7D0-41D9-A3EA-324FE00C9F00}" dt="2022-11-14T16:43:45.064" v="8"/>
        <pc:sldMkLst>
          <pc:docMk/>
          <pc:sldMk cId="3933178508" sldId="604"/>
        </pc:sldMkLst>
      </pc:sldChg>
      <pc:sldChg chg="del">
        <pc:chgData name="Gwen Kochman" userId="7700f690-90de-4889-917a-b42e30c2eb6d" providerId="ADAL" clId="{563A614A-A7D0-41D9-A3EA-324FE00C9F00}" dt="2022-11-14T16:42:39.688" v="6" actId="47"/>
        <pc:sldMkLst>
          <pc:docMk/>
          <pc:sldMk cId="1432627595" sldId="608"/>
        </pc:sldMkLst>
      </pc:sldChg>
      <pc:sldChg chg="del ord">
        <pc:chgData name="Gwen Kochman" userId="7700f690-90de-4889-917a-b42e30c2eb6d" providerId="ADAL" clId="{563A614A-A7D0-41D9-A3EA-324FE00C9F00}" dt="2022-11-14T16:41:41.864" v="2" actId="47"/>
        <pc:sldMkLst>
          <pc:docMk/>
          <pc:sldMk cId="809356818" sldId="610"/>
        </pc:sldMkLst>
      </pc:sldChg>
      <pc:sldChg chg="add">
        <pc:chgData name="Gwen Kochman" userId="7700f690-90de-4889-917a-b42e30c2eb6d" providerId="ADAL" clId="{563A614A-A7D0-41D9-A3EA-324FE00C9F00}" dt="2022-11-14T16:43:45.064" v="8"/>
        <pc:sldMkLst>
          <pc:docMk/>
          <pc:sldMk cId="1785275287" sldId="2147469215"/>
        </pc:sldMkLst>
      </pc:sldChg>
      <pc:sldMasterChg chg="delSldLayout">
        <pc:chgData name="Gwen Kochman" userId="7700f690-90de-4889-917a-b42e30c2eb6d" providerId="ADAL" clId="{563A614A-A7D0-41D9-A3EA-324FE00C9F00}" dt="2022-11-14T16:41:41.864" v="2" actId="47"/>
        <pc:sldMasterMkLst>
          <pc:docMk/>
          <pc:sldMasterMk cId="982725099" sldId="2147483672"/>
        </pc:sldMasterMkLst>
        <pc:sldLayoutChg chg="del">
          <pc:chgData name="Gwen Kochman" userId="7700f690-90de-4889-917a-b42e30c2eb6d" providerId="ADAL" clId="{563A614A-A7D0-41D9-A3EA-324FE00C9F00}" dt="2022-11-14T16:41:41.864" v="2" actId="47"/>
          <pc:sldLayoutMkLst>
            <pc:docMk/>
            <pc:sldMasterMk cId="982725099" sldId="2147483672"/>
            <pc:sldLayoutMk cId="3719267923"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A89A6-C614-468D-8E88-D3D270A2940A}"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334E9-138D-4E3E-BD71-61D5BE61B50E}" type="slidenum">
              <a:rPr lang="en-US" smtClean="0"/>
              <a:t>‹#›</a:t>
            </a:fld>
            <a:endParaRPr lang="en-US"/>
          </a:p>
        </p:txBody>
      </p:sp>
    </p:spTree>
    <p:extLst>
      <p:ext uri="{BB962C8B-B14F-4D97-AF65-F5344CB8AC3E}">
        <p14:creationId xmlns:p14="http://schemas.microsoft.com/office/powerpoint/2010/main" val="355737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R="0" algn="l" rtl="0"/>
            <a:endParaRPr lang="en-US" sz="18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DB334E9-138D-4E3E-BD71-61D5BE61B50E}" type="slidenum">
              <a:rPr lang="en-US" smtClean="0"/>
              <a:t>2</a:t>
            </a:fld>
            <a:endParaRPr lang="en-US"/>
          </a:p>
        </p:txBody>
      </p:sp>
    </p:spTree>
    <p:extLst>
      <p:ext uri="{BB962C8B-B14F-4D97-AF65-F5344CB8AC3E}">
        <p14:creationId xmlns:p14="http://schemas.microsoft.com/office/powerpoint/2010/main" val="37968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53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2BE64-911F-3D4B-A781-15E4A654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1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2BE64-911F-3D4B-A781-15E4A654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82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Arial" panose="020B0604020202020204" pitchFamily="34" charset="0"/>
                <a:cs typeface="Arial" panose="020B0604020202020204" pitchFamily="34" charset="0"/>
              </a:rPr>
              <a:t>Impact ICT – CoC works to resolve homelessness by identifying and addressing barriers to permanent housing, coordinating resources and annually applying for grant funding from the U.S. Department of Housing and Urban Development (HUD).</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7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Your United Way has lead the charge in ending homelessness since 2008. Funded in part through your generous gifts and through an annual grant the United Way of the Plains writes for, the Continuum of Care has housed 2,142 households between 2017 and 2021. That’s not just single people; that’s children, that’s couples, that’s families your support has ended homelessness for. </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It’s not just United Way of the Plains; it’s a full Continuum of services through all of United Way’s Partners: healthcare, rent assistance, financial literacy, job training, and of course, housing.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396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Arial" panose="020B0604020202020204" pitchFamily="34" charset="0"/>
                <a:cs typeface="Arial" panose="020B0604020202020204" pitchFamily="34" charset="0"/>
              </a:rPr>
              <a:t>We know that even in the most extreme sense, we will never full “end” homelessness in our community. Even in the most extreme example, a family who’s house burns down is homeless, even for a night. But we can reach a point where our inflows – the number of people entering homelessness each month – is exceeded by our output – how many people we can house each month.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Functional Zero is not just a pipe dream; other communities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46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334E9-138D-4E3E-BD71-61D5BE61B50E}" type="slidenum">
              <a:rPr lang="en-US" smtClean="0"/>
              <a:t>18</a:t>
            </a:fld>
            <a:endParaRPr lang="en-US"/>
          </a:p>
        </p:txBody>
      </p:sp>
    </p:spTree>
    <p:extLst>
      <p:ext uri="{BB962C8B-B14F-4D97-AF65-F5344CB8AC3E}">
        <p14:creationId xmlns:p14="http://schemas.microsoft.com/office/powerpoint/2010/main" val="3086275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DB334E9-138D-4E3E-BD71-61D5BE61B50E}" type="slidenum">
              <a:rPr lang="en-US" smtClean="0"/>
              <a:t>20</a:t>
            </a:fld>
            <a:endParaRPr lang="en-US"/>
          </a:p>
        </p:txBody>
      </p:sp>
    </p:spTree>
    <p:extLst>
      <p:ext uri="{BB962C8B-B14F-4D97-AF65-F5344CB8AC3E}">
        <p14:creationId xmlns:p14="http://schemas.microsoft.com/office/powerpoint/2010/main" val="291943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9475F-A5A5-416E-944D-EE12AEA6DD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72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334E9-138D-4E3E-BD71-61D5BE61B50E}" type="slidenum">
              <a:rPr lang="en-US" smtClean="0"/>
              <a:t>3</a:t>
            </a:fld>
            <a:endParaRPr lang="en-US"/>
          </a:p>
        </p:txBody>
      </p:sp>
    </p:spTree>
    <p:extLst>
      <p:ext uri="{BB962C8B-B14F-4D97-AF65-F5344CB8AC3E}">
        <p14:creationId xmlns:p14="http://schemas.microsoft.com/office/powerpoint/2010/main" val="30551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With United Way, you make sure children have an equal opportunity to learn. You gift the next generation a pathway out of poverty. You provide access to services so your neighbors can be healthy and strong, both physically and mentally. You support families in crisis, making sure their basic needs are covered.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39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51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Arial" panose="020B0604020202020204" pitchFamily="34" charset="0"/>
                <a:cs typeface="Arial" panose="020B0604020202020204" pitchFamily="34" charset="0"/>
              </a:rPr>
              <a:t>An unhealthy mouth can increase your risk of serious health conditions. Don’t let finances hold you back from a happy, healthy smile.</a:t>
            </a:r>
          </a:p>
          <a:p>
            <a:endParaRPr lang="en-US" b="0" i="0">
              <a:solidFill>
                <a:srgbClr val="333333"/>
              </a:solidFill>
              <a:effectLst/>
              <a:latin typeface="Arial" panose="020B0604020202020204" pitchFamily="34" charset="0"/>
              <a:cs typeface="Arial" panose="020B0604020202020204" pitchFamily="34" charset="0"/>
            </a:endParaRPr>
          </a:p>
          <a:p>
            <a:r>
              <a:rPr lang="en-US" b="0" i="0">
                <a:solidFill>
                  <a:srgbClr val="333333"/>
                </a:solidFill>
                <a:effectLst/>
                <a:latin typeface="Arial" panose="020B0604020202020204" pitchFamily="34" charset="0"/>
                <a:cs typeface="Arial" panose="020B0604020202020204" pitchFamily="34" charset="0"/>
              </a:rPr>
              <a:t>Delta Dental of Kansas has partnered with United Way of the Plains to fund dental coverage for those who would otherwise not be able to afford it.</a:t>
            </a:r>
          </a:p>
          <a:p>
            <a:endParaRPr lang="en-US" b="0" i="0">
              <a:solidFill>
                <a:srgbClr val="333333"/>
              </a:solidFill>
              <a:effectLst/>
              <a:latin typeface="Arial" panose="020B0604020202020204" pitchFamily="34" charset="0"/>
              <a:cs typeface="Arial" panose="020B0604020202020204" pitchFamily="34" charset="0"/>
            </a:endParaRPr>
          </a:p>
          <a:p>
            <a:r>
              <a:rPr lang="en-US" b="0" i="0">
                <a:solidFill>
                  <a:srgbClr val="333333"/>
                </a:solidFill>
                <a:effectLst/>
                <a:latin typeface="Arial" panose="020B0604020202020204" pitchFamily="34" charset="0"/>
                <a:cs typeface="Arial" panose="020B0604020202020204" pitchFamily="34" charset="0"/>
              </a:rPr>
              <a:t>Learn more and enroll by dialing 2-1-1 or visiting unitedwayplains.org/</a:t>
            </a:r>
            <a:r>
              <a:rPr lang="en-US" b="0" i="0" err="1">
                <a:solidFill>
                  <a:srgbClr val="333333"/>
                </a:solidFill>
                <a:effectLst/>
                <a:latin typeface="Arial" panose="020B0604020202020204" pitchFamily="34" charset="0"/>
                <a:cs typeface="Arial" panose="020B0604020202020204" pitchFamily="34" charset="0"/>
              </a:rPr>
              <a:t>dentalplan</a:t>
            </a:r>
            <a:r>
              <a:rPr lang="en-US" b="0" i="0">
                <a:solidFill>
                  <a:srgbClr val="333333"/>
                </a:solidFill>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B334E9-138D-4E3E-BD71-61D5BE61B50E}" type="slidenum">
              <a:rPr lang="en-US" smtClean="0"/>
              <a:t>6</a:t>
            </a:fld>
            <a:endParaRPr lang="en-US"/>
          </a:p>
        </p:txBody>
      </p:sp>
    </p:spTree>
    <p:extLst>
      <p:ext uri="{BB962C8B-B14F-4D97-AF65-F5344CB8AC3E}">
        <p14:creationId xmlns:p14="http://schemas.microsoft.com/office/powerpoint/2010/main" val="221545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94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40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United Way’s free tax filing service helps low-to-moderate income households file their taxes for free to avoid costly fees. United Way recruits and trains volunteers to become IRS certified to file taxes and identify tax credits. Tax refunds help clients become financially stable by retaining more of their money for rent, food, medical costs and other necessary expenses while also helping to boost the local economy. United Way partners with the City of Wichita and the IRSA to conduct the program.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334E9-138D-4E3E-BD71-61D5BE61B5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46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latin typeface="Arial" panose="020B0604020202020204" pitchFamily="34" charset="0"/>
                <a:cs typeface="Arial" panose="020B0604020202020204" pitchFamily="34" charset="0"/>
              </a:rPr>
              <a:t>Are you using check cashers, payday lenders or pawn shops to get your money? Have you been turned down or turned away at a financial institution? Bank On ICT and United Way of the Plains can help you access a safe and affordable bank account.</a:t>
            </a:r>
          </a:p>
          <a:p>
            <a:pPr algn="l"/>
            <a:endParaRPr lang="en-US" sz="1200">
              <a:latin typeface="Arial" panose="020B0604020202020204" pitchFamily="34" charset="0"/>
              <a:cs typeface="Arial" panose="020B0604020202020204" pitchFamily="34" charset="0"/>
            </a:endParaRPr>
          </a:p>
          <a:p>
            <a:pPr algn="l"/>
            <a:r>
              <a:rPr lang="en-US" sz="1200">
                <a:latin typeface="Arial" panose="020B0604020202020204" pitchFamily="34" charset="0"/>
                <a:cs typeface="Arial" panose="020B0604020202020204" pitchFamily="34" charset="0"/>
              </a:rPr>
              <a:t>Having a bank account is important because it helps you save money, offers security for your assets and helps you gain financial stability. </a:t>
            </a:r>
          </a:p>
          <a:p>
            <a:pPr algn="l"/>
            <a:endParaRPr lang="en-US" sz="1200">
              <a:latin typeface="Arial" panose="020B0604020202020204" pitchFamily="34" charset="0"/>
              <a:cs typeface="Arial" panose="020B0604020202020204" pitchFamily="34" charset="0"/>
            </a:endParaRPr>
          </a:p>
          <a:p>
            <a:pPr algn="l"/>
            <a:r>
              <a:rPr lang="en-US" sz="1200">
                <a:latin typeface="Arial" panose="020B0604020202020204" pitchFamily="34" charset="0"/>
                <a:cs typeface="Arial" panose="020B0604020202020204" pitchFamily="34" charset="0"/>
              </a:rPr>
              <a:t>Bank On certified bank accounts are…</a:t>
            </a:r>
          </a:p>
          <a:p>
            <a:pPr marL="181240" indent="-181240">
              <a:buFont typeface="Arial" panose="020B0604020202020204" pitchFamily="34" charset="0"/>
              <a:buChar char="•"/>
            </a:pPr>
            <a:r>
              <a:rPr lang="en-US" sz="1200">
                <a:latin typeface="Arial" panose="020B0604020202020204" pitchFamily="34" charset="0"/>
                <a:cs typeface="Arial" panose="020B0604020202020204" pitchFamily="34" charset="0"/>
              </a:rPr>
              <a:t>Safe – Your personal information and money are protected. </a:t>
            </a:r>
          </a:p>
          <a:p>
            <a:pPr marL="181240" indent="-181240">
              <a:buFont typeface="Arial" panose="020B0604020202020204" pitchFamily="34" charset="0"/>
              <a:buChar char="•"/>
            </a:pPr>
            <a:r>
              <a:rPr lang="en-US" sz="1200">
                <a:latin typeface="Arial" panose="020B0604020202020204" pitchFamily="34" charset="0"/>
                <a:cs typeface="Arial" panose="020B0604020202020204" pitchFamily="34" charset="0"/>
              </a:rPr>
              <a:t>User Friendly - </a:t>
            </a:r>
            <a:r>
              <a:rPr lang="en-US" sz="1200">
                <a:solidFill>
                  <a:srgbClr val="333333"/>
                </a:solidFill>
                <a:latin typeface="Arial" panose="020B0604020202020204" pitchFamily="34" charset="0"/>
                <a:cs typeface="Arial" panose="020B0604020202020204" pitchFamily="34" charset="0"/>
              </a:rPr>
              <a:t>Accounts offer a variety of FREE tools to help you manage your money – direct deposit, debit card, bill pay, withdrawals, low balance alerts, smartphone apps and more.</a:t>
            </a:r>
          </a:p>
          <a:p>
            <a:pPr marL="181240" indent="-181240">
              <a:buFont typeface="Arial" panose="020B0604020202020204" pitchFamily="34" charset="0"/>
              <a:buChar char="•"/>
            </a:pPr>
            <a:r>
              <a:rPr lang="en-US" sz="1200">
                <a:solidFill>
                  <a:srgbClr val="333333"/>
                </a:solidFill>
                <a:latin typeface="Arial" panose="020B0604020202020204" pitchFamily="34" charset="0"/>
                <a:cs typeface="Arial" panose="020B0604020202020204" pitchFamily="34" charset="0"/>
              </a:rPr>
              <a:t>Open to all - Account providers work with past credit challenges. Only $25 is needed to open an account. There is no minimum balance or overdraft fees.</a:t>
            </a:r>
            <a:r>
              <a:rPr lang="en-US" sz="1200" b="1" i="1">
                <a:solidFill>
                  <a:srgbClr val="333333"/>
                </a:solidFill>
                <a:latin typeface="Arial" panose="020B0604020202020204" pitchFamily="34" charset="0"/>
                <a:cs typeface="Arial" panose="020B0604020202020204" pitchFamily="34" charset="0"/>
              </a:rPr>
              <a:t> You’ll never be hit with surprise fees</a:t>
            </a:r>
            <a:r>
              <a:rPr lang="en-US" sz="1200">
                <a:solidFill>
                  <a:srgbClr val="333333"/>
                </a:solidFill>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sz="1200">
                <a:latin typeface="Arial" panose="020B0604020202020204" pitchFamily="34" charset="0"/>
                <a:cs typeface="Arial" panose="020B0604020202020204" pitchFamily="34" charset="0"/>
              </a:rPr>
              <a:t>A trusted partner for your success - </a:t>
            </a:r>
            <a:r>
              <a:rPr lang="en-US" sz="1200">
                <a:solidFill>
                  <a:srgbClr val="333333"/>
                </a:solidFill>
                <a:latin typeface="Arial" panose="020B0604020202020204" pitchFamily="34" charset="0"/>
                <a:cs typeface="Arial" panose="020B0604020202020204" pitchFamily="34" charset="0"/>
              </a:rPr>
              <a:t>Bank On ICT is more than a bank account. The coalition offers a team of local experts who are ready to meet your financial needs and are invested in your success.</a:t>
            </a:r>
          </a:p>
          <a:p>
            <a:pPr marL="181240" indent="-181240">
              <a:buFont typeface="Arial" panose="020B0604020202020204" pitchFamily="34" charset="0"/>
              <a:buChar char="•"/>
            </a:pPr>
            <a:endParaRPr lang="en-US" sz="1200">
              <a:solidFill>
                <a:srgbClr val="333333"/>
              </a:solidFill>
              <a:latin typeface="Arial" panose="020B0604020202020204" pitchFamily="34" charset="0"/>
              <a:cs typeface="Arial" panose="020B0604020202020204" pitchFamily="34" charset="0"/>
            </a:endParaRPr>
          </a:p>
          <a:p>
            <a:r>
              <a:rPr lang="en-US" sz="1200">
                <a:solidFill>
                  <a:srgbClr val="333333"/>
                </a:solidFill>
                <a:latin typeface="Arial" panose="020B0604020202020204" pitchFamily="34" charset="0"/>
                <a:cs typeface="Arial" panose="020B0604020202020204" pitchFamily="34" charset="0"/>
              </a:rPr>
              <a:t>Visit unitedwayplains.org/</a:t>
            </a:r>
            <a:r>
              <a:rPr lang="en-US" sz="1200" err="1">
                <a:solidFill>
                  <a:srgbClr val="333333"/>
                </a:solidFill>
                <a:latin typeface="Arial" panose="020B0604020202020204" pitchFamily="34" charset="0"/>
                <a:cs typeface="Arial" panose="020B0604020202020204" pitchFamily="34" charset="0"/>
              </a:rPr>
              <a:t>bankon</a:t>
            </a:r>
            <a:r>
              <a:rPr lang="en-US" sz="1200">
                <a:solidFill>
                  <a:srgbClr val="333333"/>
                </a:solidFill>
                <a:latin typeface="Arial" panose="020B0604020202020204" pitchFamily="34" charset="0"/>
                <a:cs typeface="Arial" panose="020B0604020202020204" pitchFamily="34" charset="0"/>
              </a:rPr>
              <a:t> for more info, including local banks who offer Bank On accounts. </a:t>
            </a:r>
            <a:endParaRPr lang="en-US" sz="1200">
              <a:latin typeface="Arial" panose="020B0604020202020204" pitchFamily="34" charset="0"/>
              <a:cs typeface="Arial" panose="020B0604020202020204" pitchFamily="34" charset="0"/>
            </a:endParaRPr>
          </a:p>
          <a:p>
            <a:pPr algn="l"/>
            <a:endParaRPr lang="en-US" sz="1200">
              <a:latin typeface="Arial" panose="020B0604020202020204" pitchFamily="34" charset="0"/>
              <a:cs typeface="Arial" panose="020B0604020202020204" pitchFamily="34" charset="0"/>
            </a:endParaRPr>
          </a:p>
          <a:p>
            <a:pPr algn="l"/>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775" y="1122363"/>
            <a:ext cx="11223711" cy="2387600"/>
          </a:xfrm>
        </p:spPr>
        <p:txBody>
          <a:bodyPr anchor="b"/>
          <a:lstStyle>
            <a:lvl1pPr algn="l">
              <a:defRPr sz="6000" baseline="0"/>
            </a:lvl1pPr>
          </a:lstStyle>
          <a:p>
            <a:r>
              <a:rPr lang="en-US"/>
              <a:t>Click to edit – Use ALL CAPS!</a:t>
            </a:r>
          </a:p>
        </p:txBody>
      </p:sp>
      <p:sp>
        <p:nvSpPr>
          <p:cNvPr id="3" name="Subtitle 2"/>
          <p:cNvSpPr>
            <a:spLocks noGrp="1"/>
          </p:cNvSpPr>
          <p:nvPr>
            <p:ph type="subTitle" idx="1" hasCustomPrompt="1"/>
          </p:nvPr>
        </p:nvSpPr>
        <p:spPr>
          <a:xfrm>
            <a:off x="638775" y="3602038"/>
            <a:ext cx="1122371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66291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6C2DF-04A6-42DA-AA63-F37AB3EA5B95}"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FA4BB-8CBD-41A6-B477-0AF92F49190D}" type="slidenum">
              <a:rPr lang="en-US" smtClean="0"/>
              <a:t>‹#›</a:t>
            </a:fld>
            <a:endParaRPr lang="en-US"/>
          </a:p>
        </p:txBody>
      </p:sp>
    </p:spTree>
    <p:extLst>
      <p:ext uri="{BB962C8B-B14F-4D97-AF65-F5344CB8AC3E}">
        <p14:creationId xmlns:p14="http://schemas.microsoft.com/office/powerpoint/2010/main" val="102881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E6C2DF-04A6-42DA-AA63-F37AB3EA5B95}"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FA4BB-8CBD-41A6-B477-0AF92F49190D}" type="slidenum">
              <a:rPr lang="en-US" smtClean="0"/>
              <a:t>‹#›</a:t>
            </a:fld>
            <a:endParaRPr lang="en-US"/>
          </a:p>
        </p:txBody>
      </p:sp>
    </p:spTree>
    <p:extLst>
      <p:ext uri="{BB962C8B-B14F-4D97-AF65-F5344CB8AC3E}">
        <p14:creationId xmlns:p14="http://schemas.microsoft.com/office/powerpoint/2010/main" val="55646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3097" y="785702"/>
            <a:ext cx="11234375" cy="2342708"/>
          </a:xfrm>
        </p:spPr>
        <p:txBody>
          <a:bodyPr anchor="b">
            <a:normAutofit/>
          </a:bodyPr>
          <a:lstStyle>
            <a:lvl1pPr>
              <a:defRPr sz="4800" baseline="0">
                <a:solidFill>
                  <a:srgbClr val="005191"/>
                </a:solidFill>
              </a:defRPr>
            </a:lvl1pPr>
          </a:lstStyle>
          <a:p>
            <a:r>
              <a:rPr lang="en-US"/>
              <a:t>TITLE IN ALL CAPS – ARIAL NARROW, BOLD, 48PT</a:t>
            </a:r>
          </a:p>
        </p:txBody>
      </p:sp>
      <p:sp>
        <p:nvSpPr>
          <p:cNvPr id="4" name="Text Placeholder 2"/>
          <p:cNvSpPr>
            <a:spLocks noGrp="1"/>
          </p:cNvSpPr>
          <p:nvPr>
            <p:ph type="body" idx="1" hasCustomPrompt="1"/>
          </p:nvPr>
        </p:nvSpPr>
        <p:spPr>
          <a:xfrm>
            <a:off x="643097" y="3125026"/>
            <a:ext cx="11234375" cy="1503572"/>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in sentence case, Arial, 24 </a:t>
            </a:r>
            <a:r>
              <a:rPr lang="en-US" err="1"/>
              <a:t>pt</a:t>
            </a:r>
            <a:endParaRPr lang="en-US"/>
          </a:p>
        </p:txBody>
      </p:sp>
      <p:pic>
        <p:nvPicPr>
          <p:cNvPr id="5" name="Picture 4">
            <a:extLst>
              <a:ext uri="{FF2B5EF4-FFF2-40B4-BE49-F238E27FC236}">
                <a16:creationId xmlns:a16="http://schemas.microsoft.com/office/drawing/2014/main" id="{23E8D49E-3E32-05E3-97B1-AB35B1477C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7" name="Picture 6">
            <a:extLst>
              <a:ext uri="{FF2B5EF4-FFF2-40B4-BE49-F238E27FC236}">
                <a16:creationId xmlns:a16="http://schemas.microsoft.com/office/drawing/2014/main" id="{0B708FE4-92CC-E429-368A-E594FFD05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Tree>
    <p:extLst>
      <p:ext uri="{BB962C8B-B14F-4D97-AF65-F5344CB8AC3E}">
        <p14:creationId xmlns:p14="http://schemas.microsoft.com/office/powerpoint/2010/main" val="224056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143" y="365125"/>
            <a:ext cx="11224009" cy="1325563"/>
          </a:xfrm>
          <a:prstGeom prst="rect">
            <a:avLst/>
          </a:prstGeom>
        </p:spPr>
        <p:txBody>
          <a:bodyPr/>
          <a:lstStyle>
            <a:lvl1pPr>
              <a:defRPr>
                <a:solidFill>
                  <a:srgbClr val="005191"/>
                </a:solidFill>
              </a:defRPr>
            </a:lvl1pPr>
          </a:lstStyle>
          <a:p>
            <a:r>
              <a:rPr lang="en-US"/>
              <a:t>TITLE IN ALL CAPS – AIRAL NARROW, BOLD, 44PT</a:t>
            </a:r>
          </a:p>
        </p:txBody>
      </p:sp>
      <p:sp>
        <p:nvSpPr>
          <p:cNvPr id="3" name="Content Placeholder 2"/>
          <p:cNvSpPr>
            <a:spLocks noGrp="1"/>
          </p:cNvSpPr>
          <p:nvPr>
            <p:ph idx="1" hasCustomPrompt="1"/>
          </p:nvPr>
        </p:nvSpPr>
        <p:spPr>
          <a:xfrm>
            <a:off x="651333" y="1799988"/>
            <a:ext cx="11225819" cy="3489859"/>
          </a:xfrm>
          <a:prstGeom prst="rect">
            <a:avLst/>
          </a:prstGeom>
        </p:spPr>
        <p:txBody>
          <a:bodyPr/>
          <a:lstStyle>
            <a:lvl1pPr>
              <a:defRPr/>
            </a:lvl1p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A5264B-CDD4-8B4B-953F-DBCD72401211}"/>
              </a:ext>
            </a:extLst>
          </p:cNvPr>
          <p:cNvCxnSpPr>
            <a:cxnSpLocks/>
          </p:cNvCxnSpPr>
          <p:nvPr userDrawn="1"/>
        </p:nvCxnSpPr>
        <p:spPr>
          <a:xfrm>
            <a:off x="651333" y="1690688"/>
            <a:ext cx="11227629" cy="242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E731D1-A057-A292-D169-6F47BC3CE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8" name="Picture 7">
            <a:extLst>
              <a:ext uri="{FF2B5EF4-FFF2-40B4-BE49-F238E27FC236}">
                <a16:creationId xmlns:a16="http://schemas.microsoft.com/office/drawing/2014/main" id="{A1F7D776-2F49-30BF-226E-65830F01D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Tree>
    <p:extLst>
      <p:ext uri="{BB962C8B-B14F-4D97-AF65-F5344CB8AC3E}">
        <p14:creationId xmlns:p14="http://schemas.microsoft.com/office/powerpoint/2010/main" val="34270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1333" y="365125"/>
            <a:ext cx="11227629" cy="1325563"/>
          </a:xfrm>
          <a:prstGeom prst="rect">
            <a:avLst/>
          </a:prstGeom>
        </p:spPr>
        <p:txBody>
          <a:bodyPr/>
          <a:lstStyle>
            <a:lvl1pPr>
              <a:defRPr>
                <a:solidFill>
                  <a:srgbClr val="005191"/>
                </a:solidFill>
              </a:defRPr>
            </a:lvl1pPr>
          </a:lstStyle>
          <a:p>
            <a:r>
              <a:rPr lang="en-US"/>
              <a:t>TITLE IN ALL CAPS – AIRAL NARROW, BOLD, 44PT</a:t>
            </a:r>
          </a:p>
        </p:txBody>
      </p:sp>
      <p:sp>
        <p:nvSpPr>
          <p:cNvPr id="3" name="Content Placeholder 2"/>
          <p:cNvSpPr>
            <a:spLocks noGrp="1"/>
          </p:cNvSpPr>
          <p:nvPr>
            <p:ph sz="half" idx="1" hasCustomPrompt="1"/>
          </p:nvPr>
        </p:nvSpPr>
        <p:spPr>
          <a:xfrm>
            <a:off x="651333" y="1825625"/>
            <a:ext cx="5539291" cy="3339228"/>
          </a:xfrm>
          <a:prstGeom prst="rect">
            <a:avLst/>
          </a:prstGeom>
        </p:spPr>
        <p:txBody>
          <a:bodyPr/>
          <a:lstStyle>
            <a:lvl1pPr>
              <a:defRPr/>
            </a:lvl1p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43024" y="1825625"/>
            <a:ext cx="5535938" cy="3339228"/>
          </a:xfrm>
          <a:prstGeom prst="rect">
            <a:avLst/>
          </a:prstGeom>
        </p:spPr>
        <p:txBody>
          <a:bodyPr/>
          <a:lstStyle>
            <a:lvl1pPr>
              <a:defRPr/>
            </a:lvl1p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5A5264B-CDD4-8B4B-953F-DBCD72401211}"/>
              </a:ext>
            </a:extLst>
          </p:cNvPr>
          <p:cNvCxnSpPr>
            <a:cxnSpLocks/>
          </p:cNvCxnSpPr>
          <p:nvPr userDrawn="1"/>
        </p:nvCxnSpPr>
        <p:spPr>
          <a:xfrm>
            <a:off x="651333" y="1690688"/>
            <a:ext cx="11227629" cy="242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9F88E3F-A653-1C7B-B2E9-117C38512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8" name="Picture 7">
            <a:extLst>
              <a:ext uri="{FF2B5EF4-FFF2-40B4-BE49-F238E27FC236}">
                <a16:creationId xmlns:a16="http://schemas.microsoft.com/office/drawing/2014/main" id="{44CDA178-6D35-96EA-FF38-569A03EAE0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Tree>
    <p:extLst>
      <p:ext uri="{BB962C8B-B14F-4D97-AF65-F5344CB8AC3E}">
        <p14:creationId xmlns:p14="http://schemas.microsoft.com/office/powerpoint/2010/main" val="193486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F802-97C6-400B-997D-BB0A2D4B4AFF}"/>
              </a:ext>
            </a:extLst>
          </p:cNvPr>
          <p:cNvSpPr>
            <a:spLocks noGrp="1"/>
          </p:cNvSpPr>
          <p:nvPr>
            <p:ph type="title" hasCustomPrompt="1"/>
          </p:nvPr>
        </p:nvSpPr>
        <p:spPr>
          <a:xfrm>
            <a:off x="635000" y="365125"/>
            <a:ext cx="11239500" cy="1320707"/>
          </a:xfrm>
        </p:spPr>
        <p:txBody>
          <a:bodyPr/>
          <a:lstStyle/>
          <a:p>
            <a:r>
              <a:rPr lang="en-US"/>
              <a:t>TITLE IN ALL CAPS – AIRAL NARROW, BOLD, 44PT</a:t>
            </a:r>
          </a:p>
        </p:txBody>
      </p:sp>
      <p:sp>
        <p:nvSpPr>
          <p:cNvPr id="3" name="Rectangle 2">
            <a:extLst>
              <a:ext uri="{FF2B5EF4-FFF2-40B4-BE49-F238E27FC236}">
                <a16:creationId xmlns:a16="http://schemas.microsoft.com/office/drawing/2014/main" id="{2AAD391E-1D76-4A7F-810F-E840F4BF007E}"/>
              </a:ext>
            </a:extLst>
          </p:cNvPr>
          <p:cNvSpPr/>
          <p:nvPr userDrawn="1"/>
        </p:nvSpPr>
        <p:spPr>
          <a:xfrm>
            <a:off x="429768" y="5239512"/>
            <a:ext cx="11444732" cy="1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F8FDAA2-6EBF-49BD-A4D8-8114F906A537}"/>
              </a:ext>
            </a:extLst>
          </p:cNvPr>
          <p:cNvCxnSpPr>
            <a:cxnSpLocks/>
          </p:cNvCxnSpPr>
          <p:nvPr userDrawn="1"/>
        </p:nvCxnSpPr>
        <p:spPr>
          <a:xfrm>
            <a:off x="651333" y="1690688"/>
            <a:ext cx="11227629" cy="242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EFD9D4-5FB4-F50F-5225-CFF0F58083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6" name="Picture 5">
            <a:extLst>
              <a:ext uri="{FF2B5EF4-FFF2-40B4-BE49-F238E27FC236}">
                <a16:creationId xmlns:a16="http://schemas.microsoft.com/office/drawing/2014/main" id="{6A4C6A06-A1EB-89CC-2A1D-2952B9608E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Tree>
    <p:extLst>
      <p:ext uri="{BB962C8B-B14F-4D97-AF65-F5344CB8AC3E}">
        <p14:creationId xmlns:p14="http://schemas.microsoft.com/office/powerpoint/2010/main" val="338090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99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202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9983" y="6236225"/>
            <a:ext cx="1790463" cy="304275"/>
          </a:xfrm>
          <a:prstGeom prst="rect">
            <a:avLst/>
          </a:prstGeom>
        </p:spPr>
      </p:pic>
      <p:sp>
        <p:nvSpPr>
          <p:cNvPr id="11" name="Title 1"/>
          <p:cNvSpPr>
            <a:spLocks noGrp="1"/>
          </p:cNvSpPr>
          <p:nvPr>
            <p:ph type="title" hasCustomPrompt="1"/>
          </p:nvPr>
        </p:nvSpPr>
        <p:spPr>
          <a:xfrm>
            <a:off x="3379982"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4" name="Text Placeholder 13"/>
          <p:cNvSpPr>
            <a:spLocks noGrp="1"/>
          </p:cNvSpPr>
          <p:nvPr>
            <p:ph type="body" sz="quarter" idx="10"/>
          </p:nvPr>
        </p:nvSpPr>
        <p:spPr>
          <a:xfrm>
            <a:off x="3379788"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87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775" y="365125"/>
            <a:ext cx="11231949" cy="1325563"/>
          </a:xfrm>
        </p:spPr>
        <p:txBody>
          <a:bodyPr/>
          <a:lstStyle>
            <a:lvl1pPr>
              <a:defRPr/>
            </a:lvl1pPr>
          </a:lstStyle>
          <a:p>
            <a:r>
              <a:rPr lang="en-US"/>
              <a:t>CLICK TO EDIT TITLE – USE ALL CAPS!</a:t>
            </a:r>
          </a:p>
        </p:txBody>
      </p:sp>
      <p:sp>
        <p:nvSpPr>
          <p:cNvPr id="3" name="Content Placeholder 2"/>
          <p:cNvSpPr>
            <a:spLocks noGrp="1"/>
          </p:cNvSpPr>
          <p:nvPr>
            <p:ph idx="1"/>
          </p:nvPr>
        </p:nvSpPr>
        <p:spPr>
          <a:xfrm>
            <a:off x="638775" y="1825625"/>
            <a:ext cx="1123194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832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560" y="5311902"/>
            <a:ext cx="1978470" cy="131898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07" y="6236225"/>
            <a:ext cx="1790463" cy="304275"/>
          </a:xfrm>
          <a:prstGeom prst="rect">
            <a:avLst/>
          </a:prstGeom>
        </p:spPr>
      </p:pic>
      <p:sp>
        <p:nvSpPr>
          <p:cNvPr id="11" name="Title 1"/>
          <p:cNvSpPr>
            <a:spLocks noGrp="1"/>
          </p:cNvSpPr>
          <p:nvPr>
            <p:ph type="title" hasCustomPrompt="1"/>
          </p:nvPr>
        </p:nvSpPr>
        <p:spPr>
          <a:xfrm>
            <a:off x="315506"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3" name="Text Placeholder 13"/>
          <p:cNvSpPr>
            <a:spLocks noGrp="1"/>
          </p:cNvSpPr>
          <p:nvPr>
            <p:ph type="body" sz="quarter" idx="10"/>
          </p:nvPr>
        </p:nvSpPr>
        <p:spPr>
          <a:xfrm>
            <a:off x="323551"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040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560" y="5311902"/>
            <a:ext cx="1978470" cy="131898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07" y="6236225"/>
            <a:ext cx="1790463" cy="304275"/>
          </a:xfrm>
          <a:prstGeom prst="rect">
            <a:avLst/>
          </a:prstGeom>
        </p:spPr>
      </p:pic>
      <p:sp>
        <p:nvSpPr>
          <p:cNvPr id="11" name="Title 1"/>
          <p:cNvSpPr>
            <a:spLocks noGrp="1"/>
          </p:cNvSpPr>
          <p:nvPr>
            <p:ph type="title" hasCustomPrompt="1"/>
          </p:nvPr>
        </p:nvSpPr>
        <p:spPr>
          <a:xfrm>
            <a:off x="315506"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3" name="Text Placeholder 13"/>
          <p:cNvSpPr>
            <a:spLocks noGrp="1"/>
          </p:cNvSpPr>
          <p:nvPr>
            <p:ph type="body" sz="quarter" idx="10"/>
          </p:nvPr>
        </p:nvSpPr>
        <p:spPr>
          <a:xfrm>
            <a:off x="323551"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4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775" y="365125"/>
            <a:ext cx="11231609" cy="1325563"/>
          </a:xfrm>
        </p:spPr>
        <p:txBody>
          <a:bodyPr/>
          <a:lstStyle>
            <a:lvl1pPr>
              <a:defRPr baseline="0"/>
            </a:lvl1pPr>
          </a:lstStyle>
          <a:p>
            <a:r>
              <a:rPr lang="en-US"/>
              <a:t>CLICK TO EDIT – USE ALL CAPS!</a:t>
            </a:r>
          </a:p>
        </p:txBody>
      </p:sp>
      <p:sp>
        <p:nvSpPr>
          <p:cNvPr id="10" name="Content Placeholder 2"/>
          <p:cNvSpPr>
            <a:spLocks noGrp="1"/>
          </p:cNvSpPr>
          <p:nvPr>
            <p:ph sz="half" idx="10"/>
          </p:nvPr>
        </p:nvSpPr>
        <p:spPr>
          <a:xfrm>
            <a:off x="638774" y="1877863"/>
            <a:ext cx="5533425" cy="34278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1"/>
          </p:nvPr>
        </p:nvSpPr>
        <p:spPr>
          <a:xfrm>
            <a:off x="6336959" y="1878227"/>
            <a:ext cx="5533425" cy="3418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44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9983" y="6236225"/>
            <a:ext cx="1790463" cy="304275"/>
          </a:xfrm>
          <a:prstGeom prst="rect">
            <a:avLst/>
          </a:prstGeom>
        </p:spPr>
      </p:pic>
      <p:sp>
        <p:nvSpPr>
          <p:cNvPr id="11" name="Title 1"/>
          <p:cNvSpPr>
            <a:spLocks noGrp="1"/>
          </p:cNvSpPr>
          <p:nvPr>
            <p:ph type="title" hasCustomPrompt="1"/>
          </p:nvPr>
        </p:nvSpPr>
        <p:spPr>
          <a:xfrm>
            <a:off x="3379982"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4" name="Text Placeholder 13"/>
          <p:cNvSpPr>
            <a:spLocks noGrp="1"/>
          </p:cNvSpPr>
          <p:nvPr>
            <p:ph type="body" sz="quarter" idx="10"/>
          </p:nvPr>
        </p:nvSpPr>
        <p:spPr>
          <a:xfrm>
            <a:off x="3379788"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19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9983" y="6236225"/>
            <a:ext cx="1790463" cy="304275"/>
          </a:xfrm>
          <a:prstGeom prst="rect">
            <a:avLst/>
          </a:prstGeom>
        </p:spPr>
      </p:pic>
      <p:sp>
        <p:nvSpPr>
          <p:cNvPr id="11" name="Title 1"/>
          <p:cNvSpPr>
            <a:spLocks noGrp="1"/>
          </p:cNvSpPr>
          <p:nvPr>
            <p:ph type="title" hasCustomPrompt="1"/>
          </p:nvPr>
        </p:nvSpPr>
        <p:spPr>
          <a:xfrm>
            <a:off x="3379982"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4" name="Text Placeholder 13"/>
          <p:cNvSpPr>
            <a:spLocks noGrp="1"/>
          </p:cNvSpPr>
          <p:nvPr>
            <p:ph type="body" sz="quarter" idx="10"/>
          </p:nvPr>
        </p:nvSpPr>
        <p:spPr>
          <a:xfrm>
            <a:off x="3379788"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12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560" y="5311902"/>
            <a:ext cx="1978470" cy="131898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07" y="6236225"/>
            <a:ext cx="1790463" cy="304275"/>
          </a:xfrm>
          <a:prstGeom prst="rect">
            <a:avLst/>
          </a:prstGeom>
        </p:spPr>
      </p:pic>
      <p:sp>
        <p:nvSpPr>
          <p:cNvPr id="11" name="Title 1"/>
          <p:cNvSpPr>
            <a:spLocks noGrp="1"/>
          </p:cNvSpPr>
          <p:nvPr>
            <p:ph type="title" hasCustomPrompt="1"/>
          </p:nvPr>
        </p:nvSpPr>
        <p:spPr>
          <a:xfrm>
            <a:off x="315506"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3" name="Text Placeholder 13"/>
          <p:cNvSpPr>
            <a:spLocks noGrp="1"/>
          </p:cNvSpPr>
          <p:nvPr>
            <p:ph type="body" sz="quarter" idx="10"/>
          </p:nvPr>
        </p:nvSpPr>
        <p:spPr>
          <a:xfrm>
            <a:off x="323551"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00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507" y="6236225"/>
            <a:ext cx="1790463" cy="304275"/>
          </a:xfrm>
          <a:prstGeom prst="rect">
            <a:avLst/>
          </a:prstGeom>
        </p:spPr>
      </p:pic>
      <p:sp>
        <p:nvSpPr>
          <p:cNvPr id="11" name="Title 1"/>
          <p:cNvSpPr>
            <a:spLocks noGrp="1"/>
          </p:cNvSpPr>
          <p:nvPr>
            <p:ph type="title" hasCustomPrompt="1"/>
          </p:nvPr>
        </p:nvSpPr>
        <p:spPr>
          <a:xfrm>
            <a:off x="315506" y="365125"/>
            <a:ext cx="8498979" cy="1325563"/>
          </a:xfrm>
          <a:prstGeom prst="rect">
            <a:avLst/>
          </a:prstGeom>
        </p:spPr>
        <p:txBody>
          <a:bodyPr/>
          <a:lstStyle>
            <a:lvl1pPr>
              <a:defRPr b="1">
                <a:solidFill>
                  <a:srgbClr val="005191"/>
                </a:solidFill>
                <a:latin typeface="Arial Narrow" panose="020B0606020202030204" pitchFamily="34" charset="0"/>
              </a:defRPr>
            </a:lvl1pPr>
          </a:lstStyle>
          <a:p>
            <a:r>
              <a:rPr lang="en-US"/>
              <a:t>CLICK TO EDIT TITLE – USE ALL CAPS!</a:t>
            </a:r>
          </a:p>
        </p:txBody>
      </p:sp>
      <p:sp>
        <p:nvSpPr>
          <p:cNvPr id="13" name="Text Placeholder 13"/>
          <p:cNvSpPr>
            <a:spLocks noGrp="1"/>
          </p:cNvSpPr>
          <p:nvPr>
            <p:ph type="body" sz="quarter" idx="10"/>
          </p:nvPr>
        </p:nvSpPr>
        <p:spPr>
          <a:xfrm>
            <a:off x="323551" y="1825625"/>
            <a:ext cx="8499475" cy="3486277"/>
          </a:xfrm>
          <a:prstGeom prst="rect">
            <a:avLst/>
          </a:prstGeom>
        </p:spPr>
        <p:txBody>
          <a:bodyPr/>
          <a:lstStyle>
            <a:lvl1pPr>
              <a:buClr>
                <a:srgbClr val="005191"/>
              </a:buClr>
              <a:defRPr>
                <a:solidFill>
                  <a:srgbClr val="4F4F4F"/>
                </a:solidFill>
                <a:latin typeface="Arial" panose="020B0604020202020204" pitchFamily="34" charset="0"/>
                <a:cs typeface="Arial" panose="020B0604020202020204" pitchFamily="34" charset="0"/>
              </a:defRPr>
            </a:lvl1pPr>
            <a:lvl2pPr>
              <a:buClr>
                <a:srgbClr val="005191"/>
              </a:buClr>
              <a:defRPr>
                <a:solidFill>
                  <a:srgbClr val="4F4F4F"/>
                </a:solidFill>
                <a:latin typeface="Arial" panose="020B0604020202020204" pitchFamily="34" charset="0"/>
                <a:cs typeface="Arial" panose="020B0604020202020204" pitchFamily="34" charset="0"/>
              </a:defRPr>
            </a:lvl2pPr>
            <a:lvl3pPr>
              <a:buClr>
                <a:srgbClr val="005191"/>
              </a:buClr>
              <a:defRPr>
                <a:solidFill>
                  <a:srgbClr val="4F4F4F"/>
                </a:solidFill>
                <a:latin typeface="Arial" panose="020B0604020202020204" pitchFamily="34" charset="0"/>
                <a:cs typeface="Arial" panose="020B0604020202020204" pitchFamily="34" charset="0"/>
              </a:defRPr>
            </a:lvl3pPr>
            <a:lvl4pPr>
              <a:buClr>
                <a:srgbClr val="005191"/>
              </a:buClr>
              <a:defRPr>
                <a:solidFill>
                  <a:srgbClr val="4F4F4F"/>
                </a:solidFill>
                <a:latin typeface="Arial" panose="020B0604020202020204" pitchFamily="34" charset="0"/>
                <a:cs typeface="Arial" panose="020B0604020202020204" pitchFamily="34" charset="0"/>
              </a:defRPr>
            </a:lvl4pPr>
            <a:lvl5pPr>
              <a:buClr>
                <a:srgbClr val="005191"/>
              </a:buClr>
              <a:defRPr>
                <a:solidFill>
                  <a:srgbClr val="4F4F4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78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191"/>
                </a:solidFill>
                <a:latin typeface="Arial Narrow" panose="020B0606020202030204" pitchFamily="34" charset="0"/>
                <a:ea typeface="+mj-ea"/>
                <a:cs typeface="+mj-cs"/>
              </a:defRPr>
            </a:lvl1pPr>
          </a:lstStyle>
          <a:p>
            <a:r>
              <a:rPr lang="en-US"/>
              <a:t>CLICK TO EDIT TITLE – USE ALL CAPS!</a:t>
            </a:r>
          </a:p>
        </p:txBody>
      </p:sp>
      <p:sp>
        <p:nvSpPr>
          <p:cNvPr id="3" name="Conten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800" kern="1200">
                <a:solidFill>
                  <a:srgbClr val="4F4F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4F4F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4F4F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4A873FE-E9A0-412A-960A-414CC328A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17500" cy="6858000"/>
          </a:xfrm>
          <a:prstGeom prst="rect">
            <a:avLst/>
          </a:prstGeom>
        </p:spPr>
      </p:pic>
      <p:pic>
        <p:nvPicPr>
          <p:cNvPr id="5" name="Picture 4">
            <a:extLst>
              <a:ext uri="{FF2B5EF4-FFF2-40B4-BE49-F238E27FC236}">
                <a16:creationId xmlns:a16="http://schemas.microsoft.com/office/drawing/2014/main" id="{B8873947-B557-489E-8CA2-577C301FD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Tree>
    <p:extLst>
      <p:ext uri="{BB962C8B-B14F-4D97-AF65-F5344CB8AC3E}">
        <p14:creationId xmlns:p14="http://schemas.microsoft.com/office/powerpoint/2010/main" val="248120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223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TITLE – USE ALL CAPS!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317500" cy="68580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Tree>
    <p:extLst>
      <p:ext uri="{BB962C8B-B14F-4D97-AF65-F5344CB8AC3E}">
        <p14:creationId xmlns:p14="http://schemas.microsoft.com/office/powerpoint/2010/main" val="39322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b="1" kern="1200">
          <a:solidFill>
            <a:srgbClr val="00519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800" kern="1200">
          <a:solidFill>
            <a:srgbClr val="4F4F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4F4F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4F4F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56458"/>
      </p:ext>
    </p:extLst>
  </p:cSld>
  <p:clrMap bg1="lt1" tx1="dk1" bg2="lt2" tx2="dk2" accent1="accent1" accent2="accent2" accent3="accent3" accent4="accent4" accent5="accent5" accent6="accent6" hlink="hlink" folHlink="folHlink"/>
  <p:sldLayoutIdLst>
    <p:sldLayoutId id="2147483654" r:id="rId1"/>
    <p:sldLayoutId id="2147483666" r:id="rId2"/>
    <p:sldLayoutId id="2147483665" r:id="rId3"/>
    <p:sldLayoutId id="2147483667" r:id="rId4"/>
    <p:sldLayoutId id="2147483668" r:id="rId5"/>
    <p:sldLayoutId id="2147483655"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5000" y="365125"/>
            <a:ext cx="11239500" cy="1190627"/>
          </a:xfrm>
          <a:prstGeom prst="rect">
            <a:avLst/>
          </a:prstGeom>
        </p:spPr>
        <p:txBody>
          <a:bodyPr vert="horz" lIns="91440" tIns="45720" rIns="91440" bIns="45720" rtlCol="0" anchor="ctr" anchorCtr="0">
            <a:normAutofit/>
          </a:bodyPr>
          <a:lstStyle/>
          <a:p>
            <a:r>
              <a:rPr lang="en-US"/>
              <a:t>TITLE IN ALL CAPS – AIRAL NARROW, BOLD, 44PT</a:t>
            </a:r>
          </a:p>
        </p:txBody>
      </p:sp>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317500" cy="6858000"/>
          </a:xfrm>
          <a:prstGeom prst="rect">
            <a:avLst/>
          </a:prstGeom>
        </p:spPr>
      </p:pic>
      <p:sp>
        <p:nvSpPr>
          <p:cNvPr id="19" name="Text Placeholder 2"/>
          <p:cNvSpPr>
            <a:spLocks noGrp="1"/>
          </p:cNvSpPr>
          <p:nvPr>
            <p:ph type="body" idx="1"/>
          </p:nvPr>
        </p:nvSpPr>
        <p:spPr>
          <a:xfrm>
            <a:off x="635000" y="1825625"/>
            <a:ext cx="11239500" cy="3259159"/>
          </a:xfrm>
          <a:prstGeom prst="rect">
            <a:avLst/>
          </a:prstGeom>
        </p:spPr>
        <p:txBody>
          <a:bodyPr vert="horz" lIns="91440" tIns="45720" rIns="91440" bIns="45720" rtlCol="0">
            <a:normAutofit/>
          </a:body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725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400" b="1" kern="1200">
          <a:solidFill>
            <a:srgbClr val="005191"/>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4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056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0.png"/><Relationship Id="rId11"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1.jp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33B2708D-600E-414C-AC51-7F4CDC53F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991" y="1556818"/>
            <a:ext cx="4351338" cy="4351338"/>
          </a:xfrm>
        </p:spPr>
      </p:pic>
      <p:sp>
        <p:nvSpPr>
          <p:cNvPr id="2" name="Title 1">
            <a:extLst>
              <a:ext uri="{FF2B5EF4-FFF2-40B4-BE49-F238E27FC236}">
                <a16:creationId xmlns:a16="http://schemas.microsoft.com/office/drawing/2014/main" id="{C2C687BC-EF79-404F-A567-703C755F6BAA}"/>
              </a:ext>
            </a:extLst>
          </p:cNvPr>
          <p:cNvSpPr>
            <a:spLocks noGrp="1"/>
          </p:cNvSpPr>
          <p:nvPr>
            <p:ph type="title"/>
          </p:nvPr>
        </p:nvSpPr>
        <p:spPr>
          <a:xfrm>
            <a:off x="1096450" y="228601"/>
            <a:ext cx="10515600" cy="2199234"/>
          </a:xfrm>
        </p:spPr>
        <p:txBody>
          <a:bodyPr>
            <a:normAutofit fontScale="90000"/>
          </a:bodyPr>
          <a:lstStyle/>
          <a:p>
            <a:pPr algn="ctr"/>
            <a:r>
              <a:rPr lang="en-US" b="1" dirty="0">
                <a:solidFill>
                  <a:schemeClr val="tx1"/>
                </a:solidFill>
                <a:effectLst/>
              </a:rPr>
              <a:t>Shockers and United Way</a:t>
            </a:r>
            <a:br>
              <a:rPr lang="en-US" b="1" dirty="0">
                <a:solidFill>
                  <a:srgbClr val="FF9900"/>
                </a:solidFill>
                <a:effectLst/>
              </a:rPr>
            </a:br>
            <a:r>
              <a:rPr lang="en-US" sz="4000" dirty="0">
                <a:effectLst/>
              </a:rPr>
              <a:t>Fighting for the Health, </a:t>
            </a:r>
            <a:r>
              <a:rPr lang="en-US" sz="4000" dirty="0"/>
              <a:t>E</a:t>
            </a:r>
            <a:r>
              <a:rPr lang="en-US" sz="4000" dirty="0">
                <a:effectLst/>
              </a:rPr>
              <a:t>ducation, </a:t>
            </a:r>
            <a:r>
              <a:rPr lang="en-US" sz="4000" dirty="0"/>
              <a:t>F</a:t>
            </a:r>
            <a:r>
              <a:rPr lang="en-US" sz="4000" dirty="0">
                <a:effectLst/>
              </a:rPr>
              <a:t>inancial </a:t>
            </a:r>
            <a:r>
              <a:rPr lang="en-US" sz="4000" dirty="0"/>
              <a:t>S</a:t>
            </a:r>
            <a:r>
              <a:rPr lang="en-US" sz="4000" dirty="0">
                <a:effectLst/>
              </a:rPr>
              <a:t>tability and Basic Needs for everyone in </a:t>
            </a:r>
            <a:r>
              <a:rPr lang="en-US" sz="4000" dirty="0"/>
              <a:t>S</a:t>
            </a:r>
            <a:r>
              <a:rPr lang="en-US" sz="4000" dirty="0">
                <a:effectLst/>
              </a:rPr>
              <a:t>outh Central Kansas</a:t>
            </a:r>
            <a:br>
              <a:rPr lang="en-US" sz="4000" b="0" dirty="0">
                <a:solidFill>
                  <a:srgbClr val="000000"/>
                </a:solidFill>
                <a:effectLst/>
              </a:rPr>
            </a:br>
            <a:endParaRPr lang="en-US" b="0" dirty="0"/>
          </a:p>
        </p:txBody>
      </p:sp>
      <p:pic>
        <p:nvPicPr>
          <p:cNvPr id="7" name="Picture 6" descr="Logo, company name&#10;&#10;Description automatically generated">
            <a:extLst>
              <a:ext uri="{FF2B5EF4-FFF2-40B4-BE49-F238E27FC236}">
                <a16:creationId xmlns:a16="http://schemas.microsoft.com/office/drawing/2014/main" id="{57904151-A211-43DA-8CE3-F024DD2E9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686" y="2606616"/>
            <a:ext cx="3947323" cy="2628259"/>
          </a:xfrm>
          <a:prstGeom prst="rect">
            <a:avLst/>
          </a:prstGeom>
        </p:spPr>
      </p:pic>
    </p:spTree>
    <p:extLst>
      <p:ext uri="{BB962C8B-B14F-4D97-AF65-F5344CB8AC3E}">
        <p14:creationId xmlns:p14="http://schemas.microsoft.com/office/powerpoint/2010/main" val="280890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678ACF-9632-4D87-92E0-CC303207B12F}"/>
              </a:ext>
            </a:extLst>
          </p:cNvPr>
          <p:cNvSpPr>
            <a:spLocks noGrp="1"/>
          </p:cNvSpPr>
          <p:nvPr>
            <p:ph type="title"/>
          </p:nvPr>
        </p:nvSpPr>
        <p:spPr/>
        <p:txBody>
          <a:bodyPr/>
          <a:lstStyle/>
          <a:p>
            <a:pPr algn="ctr"/>
            <a:r>
              <a:rPr lang="en-US">
                <a:solidFill>
                  <a:srgbClr val="FF0000"/>
                </a:solidFill>
              </a:rPr>
              <a:t>FREE TAX PREP</a:t>
            </a:r>
          </a:p>
        </p:txBody>
      </p:sp>
      <p:sp>
        <p:nvSpPr>
          <p:cNvPr id="8" name="Text Placeholder 2">
            <a:extLst>
              <a:ext uri="{FF2B5EF4-FFF2-40B4-BE49-F238E27FC236}">
                <a16:creationId xmlns:a16="http://schemas.microsoft.com/office/drawing/2014/main" id="{6748277F-6034-4F71-A66B-B5C90636D3B1}"/>
              </a:ext>
            </a:extLst>
          </p:cNvPr>
          <p:cNvSpPr txBox="1">
            <a:spLocks/>
          </p:cNvSpPr>
          <p:nvPr/>
        </p:nvSpPr>
        <p:spPr>
          <a:xfrm>
            <a:off x="3500918" y="1186412"/>
            <a:ext cx="8267512" cy="1517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$7.6 million in tax refunds were returned last year to local households, which fed into the local economy. </a:t>
            </a:r>
          </a:p>
        </p:txBody>
      </p:sp>
      <p:pic>
        <p:nvPicPr>
          <p:cNvPr id="16" name="Picture 15" descr="Icon&#10;&#10;Description automatically generated">
            <a:extLst>
              <a:ext uri="{FF2B5EF4-FFF2-40B4-BE49-F238E27FC236}">
                <a16:creationId xmlns:a16="http://schemas.microsoft.com/office/drawing/2014/main" id="{D0E0BFE1-F9AE-45F5-9DB3-B23C0A3FA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731" y="2492446"/>
            <a:ext cx="1582711" cy="1273629"/>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A746F315-1A36-402B-A4AE-7D3A52AFF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287" y="2223633"/>
            <a:ext cx="1319875" cy="1542442"/>
          </a:xfrm>
          <a:prstGeom prst="rect">
            <a:avLst/>
          </a:prstGeom>
        </p:spPr>
      </p:pic>
      <p:pic>
        <p:nvPicPr>
          <p:cNvPr id="20" name="Picture 19" descr="Icon&#10;&#10;Description automatically generated">
            <a:extLst>
              <a:ext uri="{FF2B5EF4-FFF2-40B4-BE49-F238E27FC236}">
                <a16:creationId xmlns:a16="http://schemas.microsoft.com/office/drawing/2014/main" id="{42E125E4-9FA7-44B4-97EC-432F430EA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762" y="2163344"/>
            <a:ext cx="1229810" cy="1705491"/>
          </a:xfrm>
          <a:prstGeom prst="rect">
            <a:avLst/>
          </a:prstGeom>
        </p:spPr>
      </p:pic>
      <p:sp>
        <p:nvSpPr>
          <p:cNvPr id="21" name="TextBox 20">
            <a:extLst>
              <a:ext uri="{FF2B5EF4-FFF2-40B4-BE49-F238E27FC236}">
                <a16:creationId xmlns:a16="http://schemas.microsoft.com/office/drawing/2014/main" id="{AE19BE06-D873-45A2-BBBD-F2F20996305C}"/>
              </a:ext>
            </a:extLst>
          </p:cNvPr>
          <p:cNvSpPr txBox="1"/>
          <p:nvPr/>
        </p:nvSpPr>
        <p:spPr>
          <a:xfrm>
            <a:off x="3379983" y="4809244"/>
            <a:ext cx="27985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a:ea typeface="+mn-ea"/>
                <a:cs typeface="Segoe UI"/>
              </a:rPr>
              <a:t>volunteer income tax assistance (VITA) volunteers.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F2795ED-9D35-4A26-AEBD-229DB398D311}"/>
              </a:ext>
            </a:extLst>
          </p:cNvPr>
          <p:cNvSpPr/>
          <p:nvPr/>
        </p:nvSpPr>
        <p:spPr>
          <a:xfrm>
            <a:off x="4281389" y="3990120"/>
            <a:ext cx="996557" cy="707886"/>
          </a:xfrm>
          <a:prstGeom prst="rect">
            <a:avLst/>
          </a:prstGeom>
          <a:solidFill>
            <a:srgbClr val="FF443B"/>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192</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25" name="TextBox 24">
            <a:extLst>
              <a:ext uri="{FF2B5EF4-FFF2-40B4-BE49-F238E27FC236}">
                <a16:creationId xmlns:a16="http://schemas.microsoft.com/office/drawing/2014/main" id="{F5C5A596-3BFD-416F-A980-BCC855F0835A}"/>
              </a:ext>
            </a:extLst>
          </p:cNvPr>
          <p:cNvSpPr txBox="1"/>
          <p:nvPr/>
        </p:nvSpPr>
        <p:spPr>
          <a:xfrm>
            <a:off x="6178553" y="4809244"/>
            <a:ext cx="26652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a:ea typeface="+mn-ea"/>
                <a:cs typeface="Segoe UI"/>
              </a:rPr>
              <a:t>federal returns filed.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2158894-30BB-45E5-A6D5-493413B369EC}"/>
              </a:ext>
            </a:extLst>
          </p:cNvPr>
          <p:cNvSpPr/>
          <p:nvPr/>
        </p:nvSpPr>
        <p:spPr>
          <a:xfrm>
            <a:off x="6953458" y="4001722"/>
            <a:ext cx="1308641" cy="707886"/>
          </a:xfrm>
          <a:prstGeom prst="rect">
            <a:avLst/>
          </a:prstGeom>
          <a:solidFill>
            <a:srgbClr val="FF443B"/>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6,364</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27" name="Rectangle 26">
            <a:extLst>
              <a:ext uri="{FF2B5EF4-FFF2-40B4-BE49-F238E27FC236}">
                <a16:creationId xmlns:a16="http://schemas.microsoft.com/office/drawing/2014/main" id="{F0F38BFB-D7A7-42DA-AA8C-C9B928D430BF}"/>
              </a:ext>
            </a:extLst>
          </p:cNvPr>
          <p:cNvSpPr/>
          <p:nvPr/>
        </p:nvSpPr>
        <p:spPr>
          <a:xfrm>
            <a:off x="8985786" y="4001722"/>
            <a:ext cx="3011945" cy="707886"/>
          </a:xfrm>
          <a:prstGeom prst="rect">
            <a:avLst/>
          </a:prstGeom>
          <a:solidFill>
            <a:srgbClr val="FF443B"/>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$7.6 MILLION</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28" name="TextBox 27">
            <a:extLst>
              <a:ext uri="{FF2B5EF4-FFF2-40B4-BE49-F238E27FC236}">
                <a16:creationId xmlns:a16="http://schemas.microsoft.com/office/drawing/2014/main" id="{5E5929CF-E7BE-4BFF-863D-C4F3F57A139B}"/>
              </a:ext>
            </a:extLst>
          </p:cNvPr>
          <p:cNvSpPr txBox="1"/>
          <p:nvPr/>
        </p:nvSpPr>
        <p:spPr>
          <a:xfrm>
            <a:off x="8973622" y="4832447"/>
            <a:ext cx="3024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a:ea typeface="+mn-ea"/>
                <a:cs typeface="Segoe UI"/>
              </a:rPr>
              <a:t>tax refunds returned locally.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icture containing text, electronics, computer, computer&#10;&#10;Description automatically generated">
            <a:extLst>
              <a:ext uri="{FF2B5EF4-FFF2-40B4-BE49-F238E27FC236}">
                <a16:creationId xmlns:a16="http://schemas.microsoft.com/office/drawing/2014/main" id="{77C481B0-6663-4CBF-3A03-A2C91864E9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0" y="0"/>
            <a:ext cx="3048000" cy="6858000"/>
          </a:xfrm>
          <a:prstGeom prst="rect">
            <a:avLst/>
          </a:prstGeom>
        </p:spPr>
      </p:pic>
    </p:spTree>
    <p:extLst>
      <p:ext uri="{BB962C8B-B14F-4D97-AF65-F5344CB8AC3E}">
        <p14:creationId xmlns:p14="http://schemas.microsoft.com/office/powerpoint/2010/main" val="215732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4AE01C-7D0B-4339-AE4E-758E1CBD1C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3048000" cy="6858000"/>
          </a:xfrm>
          <a:prstGeom prst="rect">
            <a:avLst/>
          </a:prstGeom>
        </p:spPr>
      </p:pic>
      <p:sp>
        <p:nvSpPr>
          <p:cNvPr id="9" name="Text Placeholder 2">
            <a:extLst>
              <a:ext uri="{FF2B5EF4-FFF2-40B4-BE49-F238E27FC236}">
                <a16:creationId xmlns:a16="http://schemas.microsoft.com/office/drawing/2014/main" id="{F0E62175-8217-463C-BE75-DA78DA9B5810}"/>
              </a:ext>
            </a:extLst>
          </p:cNvPr>
          <p:cNvSpPr txBox="1">
            <a:spLocks/>
          </p:cNvSpPr>
          <p:nvPr/>
        </p:nvSpPr>
        <p:spPr>
          <a:xfrm>
            <a:off x="3352800" y="2158373"/>
            <a:ext cx="8455378" cy="1517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Bank On ICT is a coalition, led by United Way, is working to ensure that all households have access to banking and financial services that meet their needs, allow them to increase assets and strengthen their financial stability.</a:t>
            </a:r>
          </a:p>
        </p:txBody>
      </p:sp>
      <p:pic>
        <p:nvPicPr>
          <p:cNvPr id="5" name="Picture 4">
            <a:extLst>
              <a:ext uri="{FF2B5EF4-FFF2-40B4-BE49-F238E27FC236}">
                <a16:creationId xmlns:a16="http://schemas.microsoft.com/office/drawing/2014/main" id="{3C438459-8199-6F5E-D163-F4D46F25D2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56945" y="475988"/>
            <a:ext cx="3712472" cy="1302441"/>
          </a:xfrm>
          <a:prstGeom prst="rect">
            <a:avLst/>
          </a:prstGeom>
        </p:spPr>
      </p:pic>
      <p:sp>
        <p:nvSpPr>
          <p:cNvPr id="6" name="TextBox 5">
            <a:extLst>
              <a:ext uri="{FF2B5EF4-FFF2-40B4-BE49-F238E27FC236}">
                <a16:creationId xmlns:a16="http://schemas.microsoft.com/office/drawing/2014/main" id="{171B5A45-CFD5-B6C7-4A9A-CDF75852D1A2}"/>
              </a:ext>
            </a:extLst>
          </p:cNvPr>
          <p:cNvSpPr txBox="1"/>
          <p:nvPr/>
        </p:nvSpPr>
        <p:spPr>
          <a:xfrm>
            <a:off x="6178553" y="4809244"/>
            <a:ext cx="26652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a:ea typeface="+mn-ea"/>
                <a:cs typeface="Segoe UI"/>
              </a:rPr>
              <a:t>of </a:t>
            </a:r>
            <a:r>
              <a:rPr kumimoji="0" lang="en-US" sz="1800" b="0" i="0" u="none" strike="noStrike" kern="1200" cap="none" spc="0" normalizeH="0" baseline="0" noProof="0" err="1">
                <a:ln>
                  <a:noFill/>
                </a:ln>
                <a:solidFill>
                  <a:srgbClr val="4F4F4F"/>
                </a:solidFill>
                <a:effectLst/>
                <a:uLnTx/>
                <a:uFillTx/>
                <a:latin typeface="Arial"/>
                <a:ea typeface="+mn-ea"/>
                <a:cs typeface="Segoe UI"/>
              </a:rPr>
              <a:t>Wichitans</a:t>
            </a:r>
            <a:r>
              <a:rPr kumimoji="0" lang="en-US" sz="1800" b="0" i="0" u="none" strike="noStrike" kern="1200" cap="none" spc="0" normalizeH="0" baseline="0" noProof="0">
                <a:ln>
                  <a:noFill/>
                </a:ln>
                <a:solidFill>
                  <a:srgbClr val="4F4F4F"/>
                </a:solidFill>
                <a:effectLst/>
                <a:uLnTx/>
                <a:uFillTx/>
                <a:latin typeface="Arial"/>
                <a:ea typeface="+mn-ea"/>
                <a:cs typeface="Segoe UI"/>
              </a:rPr>
              <a:t> lacked a bank account in 2019.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87F298-47D6-CCEE-440D-D02F70C3DA70}"/>
              </a:ext>
            </a:extLst>
          </p:cNvPr>
          <p:cNvSpPr/>
          <p:nvPr/>
        </p:nvSpPr>
        <p:spPr>
          <a:xfrm>
            <a:off x="6953458" y="4001722"/>
            <a:ext cx="1308641" cy="707886"/>
          </a:xfrm>
          <a:prstGeom prst="rect">
            <a:avLst/>
          </a:prstGeom>
          <a:solidFill>
            <a:srgbClr val="FF443B"/>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6.6%</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59746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C568FB-64CE-1AD2-BBF0-6254F439C2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title"/>
          </p:nvPr>
        </p:nvSpPr>
        <p:spPr>
          <a:xfrm rot="16200000">
            <a:off x="-2767582" y="2771725"/>
            <a:ext cx="6858002" cy="1325563"/>
          </a:xfrm>
        </p:spPr>
        <p:txBody>
          <a:bodyPr anchor="ctr"/>
          <a:lstStyle/>
          <a:p>
            <a:r>
              <a:rPr lang="en-US" sz="8200">
                <a:solidFill>
                  <a:srgbClr val="539ED0"/>
                </a:solidFill>
              </a:rPr>
              <a:t>BASIC NEEDS</a:t>
            </a:r>
          </a:p>
        </p:txBody>
      </p:sp>
      <p:cxnSp>
        <p:nvCxnSpPr>
          <p:cNvPr id="14" name="Straight Connector 13">
            <a:extLst>
              <a:ext uri="{FF2B5EF4-FFF2-40B4-BE49-F238E27FC236}">
                <a16:creationId xmlns:a16="http://schemas.microsoft.com/office/drawing/2014/main" id="{668A8278-95EE-9852-AABE-25F2F0154EFC}"/>
              </a:ext>
            </a:extLst>
          </p:cNvPr>
          <p:cNvCxnSpPr>
            <a:cxnSpLocks/>
          </p:cNvCxnSpPr>
          <p:nvPr/>
        </p:nvCxnSpPr>
        <p:spPr>
          <a:xfrm flipV="1">
            <a:off x="672829" y="187285"/>
            <a:ext cx="0" cy="580158"/>
          </a:xfrm>
          <a:prstGeom prst="line">
            <a:avLst/>
          </a:prstGeom>
          <a:ln w="101600">
            <a:solidFill>
              <a:srgbClr val="539ED0"/>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2B3126EB-E97D-8E9A-6E1A-31DE042D88BA}"/>
              </a:ext>
            </a:extLst>
          </p:cNvPr>
          <p:cNvSpPr>
            <a:spLocks noGrp="1"/>
          </p:cNvSpPr>
          <p:nvPr>
            <p:ph type="body" sz="quarter" idx="10"/>
          </p:nvPr>
        </p:nvSpPr>
        <p:spPr>
          <a:xfrm>
            <a:off x="1681844" y="1748354"/>
            <a:ext cx="5412360" cy="3052246"/>
          </a:xfrm>
        </p:spPr>
        <p:txBody>
          <a:bodyPr lIns="91440" tIns="45720" rIns="91440" bIns="45720" anchor="t"/>
          <a:lstStyle/>
          <a:p>
            <a:r>
              <a:rPr lang="en-US" sz="3000"/>
              <a:t>Food Insecurity</a:t>
            </a:r>
          </a:p>
          <a:p>
            <a:r>
              <a:rPr lang="en-US" sz="3000">
                <a:latin typeface="Arial"/>
                <a:cs typeface="Arial"/>
              </a:rPr>
              <a:t>Rent &amp; Utility Assistance</a:t>
            </a:r>
          </a:p>
          <a:p>
            <a:r>
              <a:rPr lang="en-US" sz="3000"/>
              <a:t>Safety</a:t>
            </a:r>
          </a:p>
          <a:p>
            <a:r>
              <a:rPr lang="en-US" sz="3000"/>
              <a:t>Shelter Assistance</a:t>
            </a:r>
          </a:p>
        </p:txBody>
      </p:sp>
      <p:sp>
        <p:nvSpPr>
          <p:cNvPr id="11" name="Rectangle 10">
            <a:extLst>
              <a:ext uri="{FF2B5EF4-FFF2-40B4-BE49-F238E27FC236}">
                <a16:creationId xmlns:a16="http://schemas.microsoft.com/office/drawing/2014/main" id="{1503CED9-F044-4232-FBEB-FA708DBED05C}"/>
              </a:ext>
            </a:extLst>
          </p:cNvPr>
          <p:cNvSpPr/>
          <p:nvPr/>
        </p:nvSpPr>
        <p:spPr>
          <a:xfrm>
            <a:off x="3212132" y="874689"/>
            <a:ext cx="3882071" cy="707886"/>
          </a:xfrm>
          <a:prstGeom prst="rect">
            <a:avLst/>
          </a:prstGeom>
          <a:solidFill>
            <a:srgbClr val="539ED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mn-cs"/>
              </a:rPr>
              <a:t>PRIORITY AREAS</a:t>
            </a:r>
          </a:p>
        </p:txBody>
      </p:sp>
    </p:spTree>
    <p:extLst>
      <p:ext uri="{BB962C8B-B14F-4D97-AF65-F5344CB8AC3E}">
        <p14:creationId xmlns:p14="http://schemas.microsoft.com/office/powerpoint/2010/main" val="182314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7192" t="5809" r="5900"/>
          <a:stretch/>
        </p:blipFill>
        <p:spPr>
          <a:xfrm>
            <a:off x="6432780" y="459561"/>
            <a:ext cx="5410530" cy="3100613"/>
          </a:xfrm>
          <a:prstGeom prst="rect">
            <a:avLst/>
          </a:prstGeom>
        </p:spPr>
      </p:pic>
      <p:grpSp>
        <p:nvGrpSpPr>
          <p:cNvPr id="40" name="Group 39"/>
          <p:cNvGrpSpPr/>
          <p:nvPr/>
        </p:nvGrpSpPr>
        <p:grpSpPr>
          <a:xfrm>
            <a:off x="487680" y="367835"/>
            <a:ext cx="5416187" cy="2811957"/>
            <a:chOff x="487680" y="320547"/>
            <a:chExt cx="5416187" cy="2811957"/>
          </a:xfrm>
        </p:grpSpPr>
        <p:sp>
          <p:nvSpPr>
            <p:cNvPr id="39" name="Rounded Rectangle 38"/>
            <p:cNvSpPr/>
            <p:nvPr/>
          </p:nvSpPr>
          <p:spPr>
            <a:xfrm>
              <a:off x="487680" y="1361572"/>
              <a:ext cx="5303520" cy="2269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p:cNvSpPr/>
            <p:nvPr/>
          </p:nvSpPr>
          <p:spPr>
            <a:xfrm>
              <a:off x="696787" y="874545"/>
              <a:ext cx="5207080" cy="1963426"/>
            </a:xfrm>
            <a:prstGeom prst="rect">
              <a:avLst/>
            </a:prstGeom>
          </p:spPr>
          <p:txBody>
            <a:bodyPr wrap="square" numCol="2">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Sedgwick County</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69,506 </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in Poverty (13.7%)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Reno County</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7,701 </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in Poverty (12.9%)</a:t>
              </a:r>
              <a:endPar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Butler County</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6,025</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People in Poverty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Cowley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4,675 </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in Poverty (14.1%)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Harvey County</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3,172</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People in Poverty (9.6%)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Sumner County</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2,667 </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in Poverty (11.8%)</a:t>
              </a:r>
              <a:endParaRPr kumimoji="0" lang="en-US" sz="125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Harper County</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874  </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in Poverty (16.1%)</a:t>
              </a:r>
              <a:endPar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E52430"/>
                  </a:solidFill>
                  <a:effectLst/>
                  <a:uLnTx/>
                  <a:uFillTx/>
                  <a:latin typeface="Arial" panose="020B0604020202020204" pitchFamily="34" charset="0"/>
                  <a:ea typeface="+mn-ea"/>
                  <a:cs typeface="Arial" panose="020B0604020202020204" pitchFamily="34" charset="0"/>
                </a:rPr>
                <a:t>Kingman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549</a:t>
              </a:r>
              <a:r>
                <a:rPr kumimoji="0" lang="en-US" sz="12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People in Poverty (7.6%)</a:t>
              </a:r>
            </a:p>
          </p:txBody>
        </p:sp>
        <p:sp>
          <p:nvSpPr>
            <p:cNvPr id="15" name="TextBox 14"/>
            <p:cNvSpPr txBox="1"/>
            <p:nvPr/>
          </p:nvSpPr>
          <p:spPr>
            <a:xfrm>
              <a:off x="686646" y="2886283"/>
              <a:ext cx="24003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Source: PovertyUSA.org</a:t>
              </a:r>
            </a:p>
          </p:txBody>
        </p:sp>
        <p:sp>
          <p:nvSpPr>
            <p:cNvPr id="16" name="TextBox 15"/>
            <p:cNvSpPr txBox="1"/>
            <p:nvPr/>
          </p:nvSpPr>
          <p:spPr>
            <a:xfrm>
              <a:off x="696788" y="320547"/>
              <a:ext cx="5138422" cy="553998"/>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191"/>
                  </a:solidFill>
                  <a:effectLst/>
                  <a:uLnTx/>
                  <a:uFillTx/>
                  <a:latin typeface="Arial" panose="020B0604020202020204" pitchFamily="34" charset="0"/>
                  <a:ea typeface="Roboto" panose="02000000000000000000" pitchFamily="2" charset="0"/>
                  <a:cs typeface="Arial" panose="020B0604020202020204" pitchFamily="34" charset="0"/>
                </a:rPr>
                <a:t>Poverty Rates by Kansas County (2019)</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in United Way of the Plains Service Area</a:t>
              </a:r>
            </a:p>
          </p:txBody>
        </p:sp>
      </p:grpSp>
      <p:sp>
        <p:nvSpPr>
          <p:cNvPr id="17" name="TextBox 16"/>
          <p:cNvSpPr txBox="1"/>
          <p:nvPr/>
        </p:nvSpPr>
        <p:spPr>
          <a:xfrm>
            <a:off x="391361" y="3249277"/>
            <a:ext cx="5147480" cy="323165"/>
          </a:xfrm>
          <a:prstGeom prst="rect">
            <a:avLst/>
          </a:prstGeom>
          <a:no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95,169 People living in poverty (Family 4 making $26,500)</a:t>
            </a:r>
          </a:p>
        </p:txBody>
      </p:sp>
      <p:grpSp>
        <p:nvGrpSpPr>
          <p:cNvPr id="2" name="Group 1"/>
          <p:cNvGrpSpPr/>
          <p:nvPr/>
        </p:nvGrpSpPr>
        <p:grpSpPr>
          <a:xfrm>
            <a:off x="5668907" y="787257"/>
            <a:ext cx="2964180" cy="2928867"/>
            <a:chOff x="5076874" y="1464085"/>
            <a:chExt cx="2964180" cy="2928867"/>
          </a:xfrm>
        </p:grpSpPr>
        <p:pic>
          <p:nvPicPr>
            <p:cNvPr id="13" name="Picture 12"/>
            <p:cNvPicPr>
              <a:picLocks noChangeAspect="1"/>
            </p:cNvPicPr>
            <p:nvPr/>
          </p:nvPicPr>
          <p:blipFill rotWithShape="1">
            <a:blip r:embed="rId3"/>
            <a:srcRect l="46805" t="54624" r="28947" b="65"/>
            <a:stretch/>
          </p:blipFill>
          <p:spPr>
            <a:xfrm>
              <a:off x="5076874" y="1464085"/>
              <a:ext cx="2964180" cy="2928867"/>
            </a:xfrm>
            <a:prstGeom prst="ellipse">
              <a:avLst/>
            </a:prstGeom>
            <a:solidFill>
              <a:srgbClr val="FFFFFF">
                <a:alpha val="69804"/>
              </a:srgbClr>
            </a:solidFill>
            <a:ln w="38100">
              <a:solidFill>
                <a:schemeClr val="bg1"/>
              </a:solidFill>
            </a:ln>
            <a:effectLst>
              <a:outerShdw blurRad="50800" dist="38100" dir="2700000" algn="tl" rotWithShape="0">
                <a:prstClr val="black">
                  <a:alpha val="40000"/>
                </a:prstClr>
              </a:outerShdw>
            </a:effectLst>
          </p:spPr>
        </p:pic>
        <p:sp>
          <p:nvSpPr>
            <p:cNvPr id="21" name="TextBox 20"/>
            <p:cNvSpPr txBox="1"/>
            <p:nvPr/>
          </p:nvSpPr>
          <p:spPr>
            <a:xfrm>
              <a:off x="6371491" y="2855380"/>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Sedgwick</a:t>
              </a:r>
            </a:p>
          </p:txBody>
        </p:sp>
        <p:sp>
          <p:nvSpPr>
            <p:cNvPr id="22" name="TextBox 21"/>
            <p:cNvSpPr txBox="1"/>
            <p:nvPr/>
          </p:nvSpPr>
          <p:spPr>
            <a:xfrm>
              <a:off x="6371491" y="3520070"/>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Sumner</a:t>
              </a:r>
            </a:p>
          </p:txBody>
        </p:sp>
        <p:sp>
          <p:nvSpPr>
            <p:cNvPr id="23" name="TextBox 22"/>
            <p:cNvSpPr txBox="1"/>
            <p:nvPr/>
          </p:nvSpPr>
          <p:spPr>
            <a:xfrm>
              <a:off x="7210990" y="3534892"/>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Cowley</a:t>
              </a:r>
            </a:p>
          </p:txBody>
        </p:sp>
        <p:sp>
          <p:nvSpPr>
            <p:cNvPr id="24" name="TextBox 23"/>
            <p:cNvSpPr txBox="1"/>
            <p:nvPr/>
          </p:nvSpPr>
          <p:spPr>
            <a:xfrm>
              <a:off x="5540694" y="3520070"/>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Harper</a:t>
              </a:r>
            </a:p>
          </p:txBody>
        </p:sp>
        <p:sp>
          <p:nvSpPr>
            <p:cNvPr id="25" name="TextBox 24"/>
            <p:cNvSpPr txBox="1"/>
            <p:nvPr/>
          </p:nvSpPr>
          <p:spPr>
            <a:xfrm>
              <a:off x="7205254" y="2666871"/>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Butler</a:t>
              </a:r>
            </a:p>
          </p:txBody>
        </p:sp>
        <p:sp>
          <p:nvSpPr>
            <p:cNvPr id="26" name="TextBox 25"/>
            <p:cNvSpPr txBox="1"/>
            <p:nvPr/>
          </p:nvSpPr>
          <p:spPr>
            <a:xfrm>
              <a:off x="6394245" y="2201540"/>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Harvey</a:t>
              </a:r>
            </a:p>
          </p:txBody>
        </p:sp>
        <p:sp>
          <p:nvSpPr>
            <p:cNvPr id="27" name="TextBox 26"/>
            <p:cNvSpPr txBox="1"/>
            <p:nvPr/>
          </p:nvSpPr>
          <p:spPr>
            <a:xfrm>
              <a:off x="5540693" y="2314840"/>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Reno</a:t>
              </a:r>
            </a:p>
          </p:txBody>
        </p:sp>
        <p:sp>
          <p:nvSpPr>
            <p:cNvPr id="28" name="TextBox 27"/>
            <p:cNvSpPr txBox="1"/>
            <p:nvPr/>
          </p:nvSpPr>
          <p:spPr>
            <a:xfrm>
              <a:off x="5477763" y="2959310"/>
              <a:ext cx="608429" cy="207860"/>
            </a:xfrm>
            <a:prstGeom prst="roundRect">
              <a:avLst/>
            </a:prstGeom>
            <a:solidFill>
              <a:srgbClr val="00519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Kingman</a:t>
              </a:r>
            </a:p>
          </p:txBody>
        </p:sp>
      </p:grpSp>
      <p:cxnSp>
        <p:nvCxnSpPr>
          <p:cNvPr id="31" name="Straight Connector 30"/>
          <p:cNvCxnSpPr/>
          <p:nvPr/>
        </p:nvCxnSpPr>
        <p:spPr>
          <a:xfrm flipH="1" flipV="1">
            <a:off x="8632443" y="2513888"/>
            <a:ext cx="325116" cy="103929"/>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Oval 29"/>
          <p:cNvSpPr>
            <a:spLocks noChangeAspect="1"/>
          </p:cNvSpPr>
          <p:nvPr/>
        </p:nvSpPr>
        <p:spPr>
          <a:xfrm>
            <a:off x="8916632" y="2031146"/>
            <a:ext cx="1501972" cy="1501972"/>
          </a:xfrm>
          <a:prstGeom prst="ellipse">
            <a:avLst/>
          </a:prstGeom>
          <a:no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p:cNvSpPr txBox="1"/>
          <p:nvPr/>
        </p:nvSpPr>
        <p:spPr>
          <a:xfrm>
            <a:off x="8795001" y="1144767"/>
            <a:ext cx="2260789" cy="570770"/>
          </a:xfrm>
          <a:prstGeom prst="roundRect">
            <a:avLst/>
          </a:prstGeom>
          <a:solidFill>
            <a:srgbClr val="005191"/>
          </a:solidFill>
        </p:spPr>
        <p:txBody>
          <a:bodyPr wrap="square" lIns="0" tIns="0" rIns="0" bIns="18288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Map of Kansas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by Poverty Rate Density</a:t>
            </a:r>
          </a:p>
        </p:txBody>
      </p:sp>
      <p:grpSp>
        <p:nvGrpSpPr>
          <p:cNvPr id="33" name="Group 32"/>
          <p:cNvGrpSpPr/>
          <p:nvPr/>
        </p:nvGrpSpPr>
        <p:grpSpPr>
          <a:xfrm>
            <a:off x="152452" y="3607139"/>
            <a:ext cx="10777372" cy="2676361"/>
            <a:chOff x="150063" y="122746"/>
            <a:chExt cx="7675708" cy="1992439"/>
          </a:xfrm>
        </p:grpSpPr>
        <p:grpSp>
          <p:nvGrpSpPr>
            <p:cNvPr id="38" name="Group 37"/>
            <p:cNvGrpSpPr/>
            <p:nvPr/>
          </p:nvGrpSpPr>
          <p:grpSpPr>
            <a:xfrm>
              <a:off x="150063" y="122746"/>
              <a:ext cx="5342284" cy="1992439"/>
              <a:chOff x="134823" y="442785"/>
              <a:chExt cx="5342285" cy="1992439"/>
            </a:xfrm>
          </p:grpSpPr>
          <p:sp>
            <p:nvSpPr>
              <p:cNvPr id="44" name="TextBox 43"/>
              <p:cNvSpPr txBox="1"/>
              <p:nvPr/>
            </p:nvSpPr>
            <p:spPr>
              <a:xfrm>
                <a:off x="264835" y="442785"/>
                <a:ext cx="4489677" cy="274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191"/>
                    </a:solidFill>
                    <a:effectLst/>
                    <a:uLnTx/>
                    <a:uFillTx/>
                    <a:latin typeface="Arial" panose="020B0604020202020204" pitchFamily="34" charset="0"/>
                    <a:ea typeface="Roboto" panose="02000000000000000000" pitchFamily="2" charset="0"/>
                    <a:cs typeface="Arial" panose="020B0604020202020204" pitchFamily="34" charset="0"/>
                  </a:rPr>
                  <a:t>Those living in poverty are more likely to have…. </a:t>
                </a:r>
              </a:p>
            </p:txBody>
          </p:sp>
          <p:sp>
            <p:nvSpPr>
              <p:cNvPr id="45" name="TextBox 44"/>
              <p:cNvSpPr txBox="1"/>
              <p:nvPr/>
            </p:nvSpPr>
            <p:spPr>
              <a:xfrm>
                <a:off x="134823" y="716773"/>
                <a:ext cx="5342285" cy="1718451"/>
              </a:xfrm>
              <a:prstGeom prst="rect">
                <a:avLst/>
              </a:prstGeom>
              <a:noFill/>
            </p:spPr>
            <p:txBody>
              <a:bodyPr wrap="square" numCol="2" rtlCol="0">
                <a:spAutoFit/>
              </a:bodyPr>
              <a:lstStyle/>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education</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employment options</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empowerment</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income</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residential options</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access to care and services</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Limited access to health insurance</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Adverse social factors</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Adverse environmental factors</a:t>
                </a:r>
              </a:p>
              <a:p>
                <a:pPr marL="4572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Higher health risks</a:t>
                </a:r>
              </a:p>
            </p:txBody>
          </p:sp>
        </p:grpSp>
        <p:pic>
          <p:nvPicPr>
            <p:cNvPr id="41" name="Picture 40"/>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9464" y="1077806"/>
              <a:ext cx="800383" cy="822960"/>
            </a:xfrm>
            <a:prstGeom prst="rect">
              <a:avLst/>
            </a:prstGeom>
          </p:spPr>
        </p:pic>
        <p:pic>
          <p:nvPicPr>
            <p:cNvPr id="42" name="Picture 4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77418" y="173598"/>
              <a:ext cx="978952" cy="1042993"/>
            </a:xfrm>
            <a:prstGeom prst="rect">
              <a:avLst/>
            </a:prstGeom>
          </p:spPr>
        </p:pic>
        <p:pic>
          <p:nvPicPr>
            <p:cNvPr id="43" name="Picture 42"/>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02812" y="160898"/>
              <a:ext cx="822959" cy="822960"/>
            </a:xfrm>
            <a:prstGeom prst="rect">
              <a:avLst/>
            </a:prstGeom>
          </p:spPr>
        </p:pic>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451" y="5907802"/>
            <a:ext cx="1332612" cy="886743"/>
          </a:xfrm>
          <a:prstGeom prst="rect">
            <a:avLst/>
          </a:prstGeom>
        </p:spPr>
      </p:pic>
      <p:cxnSp>
        <p:nvCxnSpPr>
          <p:cNvPr id="35" name="Straight Connector 34"/>
          <p:cNvCxnSpPr/>
          <p:nvPr/>
        </p:nvCxnSpPr>
        <p:spPr>
          <a:xfrm>
            <a:off x="-257" y="6334770"/>
            <a:ext cx="783236" cy="1"/>
          </a:xfrm>
          <a:prstGeom prst="line">
            <a:avLst/>
          </a:prstGeom>
          <a:ln w="57150">
            <a:solidFill>
              <a:srgbClr val="005191"/>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2793939" y="6322824"/>
            <a:ext cx="6995945" cy="62027"/>
          </a:xfrm>
          <a:prstGeom prst="rect">
            <a:avLst/>
          </a:prstGeom>
        </p:spPr>
      </p:pic>
      <p:cxnSp>
        <p:nvCxnSpPr>
          <p:cNvPr id="37" name="Straight Connector 36"/>
          <p:cNvCxnSpPr/>
          <p:nvPr/>
        </p:nvCxnSpPr>
        <p:spPr>
          <a:xfrm>
            <a:off x="11265630" y="6351174"/>
            <a:ext cx="926370" cy="2662"/>
          </a:xfrm>
          <a:prstGeom prst="line">
            <a:avLst/>
          </a:prstGeom>
          <a:ln w="57150">
            <a:solidFill>
              <a:srgbClr val="005191"/>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284" y="6199329"/>
            <a:ext cx="1818349" cy="309014"/>
          </a:xfrm>
          <a:prstGeom prst="rect">
            <a:avLst/>
          </a:prstGeom>
        </p:spPr>
      </p:pic>
      <p:pic>
        <p:nvPicPr>
          <p:cNvPr id="1029" name="Picture 5">
            <a:extLst>
              <a:ext uri="{FF2B5EF4-FFF2-40B4-BE49-F238E27FC236}">
                <a16:creationId xmlns:a16="http://schemas.microsoft.com/office/drawing/2014/main" id="{062BA5D6-29D1-5EE7-7002-2679887C2121}"/>
              </a:ext>
            </a:extLst>
          </p:cNvPr>
          <p:cNvPicPr>
            <a:picLocks noChangeAspect="1" noChangeArrowheads="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527757" y="4763835"/>
            <a:ext cx="1233684" cy="121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9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679690" y="1932834"/>
            <a:ext cx="3976930" cy="1403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p:cNvSpPr/>
          <p:nvPr/>
        </p:nvSpPr>
        <p:spPr>
          <a:xfrm>
            <a:off x="717740" y="1527253"/>
            <a:ext cx="3475074" cy="1455537"/>
          </a:xfrm>
          <a:prstGeom prst="rect">
            <a:avLst/>
          </a:prstGeom>
        </p:spPr>
        <p:txBody>
          <a:bodyPr wrap="square" numCol="2">
            <a:no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67214 – </a:t>
            </a:r>
            <a:r>
              <a:rPr kumimoji="0" lang="en-US" sz="1400" b="1" i="0" u="none" strike="noStrike" kern="1200" cap="none" spc="0" normalizeH="0" baseline="0" noProof="0" dirty="0">
                <a:ln>
                  <a:noFill/>
                </a:ln>
                <a:solidFill>
                  <a:srgbClr val="FF443B"/>
                </a:solidFill>
                <a:effectLst/>
                <a:highlight>
                  <a:srgbClr val="FFFF00"/>
                </a:highlight>
                <a:uLnTx/>
                <a:uFillTx/>
                <a:latin typeface="Arial" panose="020B0604020202020204" pitchFamily="34" charset="0"/>
                <a:ea typeface="+mn-ea"/>
                <a:cs typeface="Arial" panose="020B0604020202020204" pitchFamily="34" charset="0"/>
              </a:rPr>
              <a:t>32.9%</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67211 – </a:t>
            </a:r>
            <a:r>
              <a:rPr kumimoji="0" lang="en-US" sz="1400" b="1" i="0" u="none" strike="noStrike" kern="1200" cap="none" spc="0" normalizeH="0" baseline="0" noProof="0" dirty="0">
                <a:ln>
                  <a:noFill/>
                </a:ln>
                <a:solidFill>
                  <a:srgbClr val="FF443B"/>
                </a:solidFill>
                <a:effectLst/>
                <a:uLnTx/>
                <a:uFillTx/>
                <a:latin typeface="Arial" panose="020B0604020202020204" pitchFamily="34" charset="0"/>
                <a:ea typeface="+mn-ea"/>
                <a:cs typeface="Arial" panose="020B0604020202020204" pitchFamily="34" charset="0"/>
              </a:rPr>
              <a:t>31.3%</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67213 – </a:t>
            </a:r>
            <a:r>
              <a:rPr kumimoji="0" lang="en-US" sz="1400" b="1" i="0" u="none" strike="noStrike" kern="1200" cap="none" spc="0" normalizeH="0" baseline="0" noProof="0" dirty="0">
                <a:ln>
                  <a:noFill/>
                </a:ln>
                <a:solidFill>
                  <a:srgbClr val="FF443B"/>
                </a:solidFill>
                <a:effectLst/>
                <a:uLnTx/>
                <a:uFillTx/>
                <a:latin typeface="Arial" panose="020B0604020202020204" pitchFamily="34" charset="0"/>
                <a:ea typeface="+mn-ea"/>
                <a:cs typeface="Arial" panose="020B0604020202020204" pitchFamily="34" charset="0"/>
              </a:rPr>
              <a:t>28.6%</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67202 – </a:t>
            </a:r>
            <a:r>
              <a:rPr kumimoji="0" lang="en-US" sz="1400" b="1" i="0" u="none" strike="noStrike" kern="1200" cap="none" spc="0" normalizeH="0" baseline="0" noProof="0" dirty="0">
                <a:ln>
                  <a:noFill/>
                </a:ln>
                <a:solidFill>
                  <a:srgbClr val="FF443B"/>
                </a:solidFill>
                <a:effectLst/>
                <a:uLnTx/>
                <a:uFillTx/>
                <a:latin typeface="Arial" panose="020B0604020202020204" pitchFamily="34" charset="0"/>
                <a:ea typeface="+mn-ea"/>
                <a:cs typeface="Arial" panose="020B0604020202020204" pitchFamily="34" charset="0"/>
              </a:rPr>
              <a:t>27.1%</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67219 – </a:t>
            </a:r>
            <a:r>
              <a:rPr kumimoji="0" lang="en-US" sz="1400" b="1" i="0" u="none" strike="noStrike" kern="1200" cap="none" spc="0" normalizeH="0" baseline="0" noProof="0" dirty="0">
                <a:ln>
                  <a:noFill/>
                </a:ln>
                <a:solidFill>
                  <a:srgbClr val="FF443B"/>
                </a:solidFill>
                <a:effectLst/>
                <a:highlight>
                  <a:srgbClr val="FFFF00"/>
                </a:highlight>
                <a:uLnTx/>
                <a:uFillTx/>
                <a:latin typeface="Arial" panose="020B0604020202020204" pitchFamily="34" charset="0"/>
                <a:ea typeface="+mn-ea"/>
                <a:cs typeface="Arial" panose="020B0604020202020204" pitchFamily="34" charset="0"/>
              </a:rPr>
              <a:t>23.4%</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67216 – </a:t>
            </a:r>
            <a:r>
              <a:rPr kumimoji="0" lang="en-US" sz="1400" b="1" i="0" u="none" strike="noStrike" kern="1200" cap="none" spc="0" normalizeH="0" baseline="0" noProof="0" dirty="0">
                <a:ln>
                  <a:noFill/>
                </a:ln>
                <a:solidFill>
                  <a:srgbClr val="FF443B"/>
                </a:solidFill>
                <a:effectLst/>
                <a:uLnTx/>
                <a:uFillTx/>
                <a:latin typeface="Arial" panose="020B0604020202020204" pitchFamily="34" charset="0"/>
                <a:ea typeface="+mn-ea"/>
                <a:cs typeface="Arial" panose="020B0604020202020204" pitchFamily="34" charset="0"/>
              </a:rPr>
              <a:t>21.1%</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67218 – </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20.5%</a:t>
            </a:r>
          </a:p>
          <a:p>
            <a:pPr marL="0" marR="0" lvl="0" indent="0" algn="l" defTabSz="914400" rtl="0" eaLnBrk="1" fontAlgn="auto" latinLnBrk="0" hangingPunct="1">
              <a:lnSpc>
                <a:spcPts val="16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67210 – 19.9%</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67203 – 18.7%</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67220 – 18.3%</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67217 – 18.3%</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67208 – 17.4%</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67207 – 14.3%</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Kansas – 11.4%</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79690" y="4013344"/>
            <a:ext cx="4733356"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b="1" dirty="0">
                <a:solidFill>
                  <a:srgbClr val="005191"/>
                </a:solidFill>
                <a:latin typeface="Arial Narrow" panose="020B0606020202030204" pitchFamily="34" charset="0"/>
                <a:ea typeface="Roboto" panose="02000000000000000000" pitchFamily="2" charset="0"/>
                <a:cs typeface="Arial" panose="020B0604020202020204" pitchFamily="34" charset="0"/>
              </a:rPr>
              <a:t>Of the 700 zip codes in Kansas, Wichita is the home to the poorest zip code in the state - 67214.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rgbClr val="005191"/>
              </a:solidFill>
              <a:latin typeface="Arial Narrow" panose="020B060602020203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1" dirty="0">
                <a:solidFill>
                  <a:srgbClr val="005191"/>
                </a:solidFill>
                <a:latin typeface="Arial Narrow" panose="020B0606020202030204" pitchFamily="34" charset="0"/>
                <a:ea typeface="Roboto" panose="02000000000000000000" pitchFamily="2" charset="0"/>
                <a:cs typeface="Arial" panose="020B0604020202020204" pitchFamily="34" charset="0"/>
              </a:rPr>
              <a:t>In fact, 3 of our zip codes are in the top 10.</a:t>
            </a:r>
            <a:endParaRPr kumimoji="0" lang="en-US" sz="1300" b="1" i="1" u="none" strike="noStrike" kern="1200" cap="none" spc="0" normalizeH="0" baseline="0" noProof="0" dirty="0">
              <a:ln>
                <a:noFill/>
              </a:ln>
              <a:solidFill>
                <a:srgbClr val="FF0000"/>
              </a:solidFill>
              <a:effectLst/>
              <a:uLnTx/>
              <a:uFillTx/>
              <a:latin typeface="Arial Narrow" panose="020B0606020202030204" pitchFamily="34" charset="0"/>
              <a:ea typeface="Roboto" panose="02000000000000000000" pitchFamily="2" charset="0"/>
              <a:cs typeface="Arial" panose="020B0604020202020204" pitchFamily="34" charset="0"/>
            </a:endParaRPr>
          </a:p>
        </p:txBody>
      </p:sp>
      <p:pic>
        <p:nvPicPr>
          <p:cNvPr id="5" name="Picture 4"/>
          <p:cNvPicPr>
            <a:picLocks noChangeAspect="1"/>
          </p:cNvPicPr>
          <p:nvPr/>
        </p:nvPicPr>
        <p:blipFill rotWithShape="1">
          <a:blip r:embed="rId3"/>
          <a:srcRect l="21627" t="4151" r="22705" b="8107"/>
          <a:stretch/>
        </p:blipFill>
        <p:spPr>
          <a:xfrm rot="60000">
            <a:off x="7675127" y="756523"/>
            <a:ext cx="4372646" cy="4746106"/>
          </a:xfrm>
          <a:prstGeom prst="rect">
            <a:avLst/>
          </a:prstGeom>
        </p:spPr>
      </p:pic>
      <p:sp>
        <p:nvSpPr>
          <p:cNvPr id="33" name="TextBox 32"/>
          <p:cNvSpPr txBox="1"/>
          <p:nvPr/>
        </p:nvSpPr>
        <p:spPr>
          <a:xfrm>
            <a:off x="683284" y="3372476"/>
            <a:ext cx="3237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Source: U.S. Census Bureau (2019).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American Community Survey 5-year estimates.</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a:t>
            </a:r>
          </a:p>
        </p:txBody>
      </p:sp>
      <p:sp>
        <p:nvSpPr>
          <p:cNvPr id="34" name="TextBox 33"/>
          <p:cNvSpPr txBox="1"/>
          <p:nvPr/>
        </p:nvSpPr>
        <p:spPr>
          <a:xfrm>
            <a:off x="700270" y="732179"/>
            <a:ext cx="4909096" cy="605294"/>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191"/>
                </a:solidFill>
                <a:effectLst/>
                <a:uLnTx/>
                <a:uFillTx/>
                <a:latin typeface="Arial Narrow" panose="020B0606020202030204" pitchFamily="34" charset="0"/>
                <a:ea typeface="Roboto" panose="02000000000000000000" pitchFamily="2" charset="0"/>
                <a:cs typeface="Arial" panose="020B0604020202020204" pitchFamily="34" charset="0"/>
              </a:rPr>
              <a:t>Persons Living Below Poverty Line</a:t>
            </a:r>
          </a:p>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191"/>
                </a:solidFill>
                <a:effectLst/>
                <a:uLnTx/>
                <a:uFillTx/>
                <a:latin typeface="Arial Narrow" panose="020B0606020202030204" pitchFamily="34" charset="0"/>
                <a:ea typeface="Roboto" panose="02000000000000000000" pitchFamily="2" charset="0"/>
                <a:cs typeface="Arial" panose="020B0604020202020204" pitchFamily="34" charset="0"/>
              </a:rPr>
              <a:t>By Sedgwick County Zip Code </a:t>
            </a:r>
          </a:p>
        </p:txBody>
      </p:sp>
      <p:grpSp>
        <p:nvGrpSpPr>
          <p:cNvPr id="60" name="Group 59"/>
          <p:cNvGrpSpPr/>
          <p:nvPr/>
        </p:nvGrpSpPr>
        <p:grpSpPr>
          <a:xfrm>
            <a:off x="5071013" y="338962"/>
            <a:ext cx="6345953" cy="4023360"/>
            <a:chOff x="4033497" y="50800"/>
            <a:chExt cx="6345953" cy="4023360"/>
          </a:xfrm>
        </p:grpSpPr>
        <p:grpSp>
          <p:nvGrpSpPr>
            <p:cNvPr id="15" name="Group 14"/>
            <p:cNvGrpSpPr/>
            <p:nvPr/>
          </p:nvGrpSpPr>
          <p:grpSpPr>
            <a:xfrm>
              <a:off x="4033497" y="50800"/>
              <a:ext cx="6345953" cy="4023360"/>
              <a:chOff x="4033497" y="50800"/>
              <a:chExt cx="6345953" cy="4023360"/>
            </a:xfrm>
          </p:grpSpPr>
          <p:sp>
            <p:nvSpPr>
              <p:cNvPr id="6" name="Oval 5"/>
              <p:cNvSpPr>
                <a:spLocks noChangeAspect="1"/>
              </p:cNvSpPr>
              <p:nvPr/>
            </p:nvSpPr>
            <p:spPr>
              <a:xfrm>
                <a:off x="4033497" y="50800"/>
                <a:ext cx="4023360" cy="4023360"/>
              </a:xfrm>
              <a:prstGeom prst="ellipse">
                <a:avLst/>
              </a:prstGeom>
              <a:solidFill>
                <a:srgbClr val="FFFFFF">
                  <a:alpha val="69804"/>
                </a:srgb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1" name="Straight Connector 20"/>
              <p:cNvCxnSpPr/>
              <p:nvPr/>
            </p:nvCxnSpPr>
            <p:spPr>
              <a:xfrm flipH="1" flipV="1">
                <a:off x="7999521" y="2666064"/>
                <a:ext cx="500837" cy="198908"/>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3"/>
              <a:srcRect l="42490" t="27382" r="27190" b="28542"/>
              <a:stretch/>
            </p:blipFill>
            <p:spPr>
              <a:xfrm rot="60000">
                <a:off x="4103892" y="96519"/>
                <a:ext cx="3927521" cy="3931920"/>
              </a:xfrm>
              <a:prstGeom prst="ellipse">
                <a:avLst/>
              </a:prstGeom>
            </p:spPr>
          </p:pic>
          <p:sp>
            <p:nvSpPr>
              <p:cNvPr id="4" name="Freeform 3"/>
              <p:cNvSpPr/>
              <p:nvPr/>
            </p:nvSpPr>
            <p:spPr>
              <a:xfrm>
                <a:off x="5844423" y="1348033"/>
                <a:ext cx="525414" cy="692163"/>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525414"/>
                  <a:gd name="connsiteY0" fmla="*/ 37707 h 678730"/>
                  <a:gd name="connsiteX1" fmla="*/ 0 w 525414"/>
                  <a:gd name="connsiteY1" fmla="*/ 543874 h 678730"/>
                  <a:gd name="connsiteX2" fmla="*/ 132172 w 525414"/>
                  <a:gd name="connsiteY2" fmla="*/ 55256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525414"/>
                  <a:gd name="connsiteY0" fmla="*/ 37707 h 678730"/>
                  <a:gd name="connsiteX1" fmla="*/ 0 w 525414"/>
                  <a:gd name="connsiteY1" fmla="*/ 543874 h 678730"/>
                  <a:gd name="connsiteX2" fmla="*/ 132172 w 525414"/>
                  <a:gd name="connsiteY2" fmla="*/ 55256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525414"/>
                  <a:gd name="connsiteY0" fmla="*/ 37707 h 690160"/>
                  <a:gd name="connsiteX1" fmla="*/ 0 w 525414"/>
                  <a:gd name="connsiteY1" fmla="*/ 543874 h 690160"/>
                  <a:gd name="connsiteX2" fmla="*/ 132172 w 525414"/>
                  <a:gd name="connsiteY2" fmla="*/ 552568 h 690160"/>
                  <a:gd name="connsiteX3" fmla="*/ 168072 w 525414"/>
                  <a:gd name="connsiteY3" fmla="*/ 690160 h 690160"/>
                  <a:gd name="connsiteX4" fmla="*/ 525414 w 525414"/>
                  <a:gd name="connsiteY4" fmla="*/ 669303 h 690160"/>
                  <a:gd name="connsiteX5" fmla="*/ 518671 w 525414"/>
                  <a:gd name="connsiteY5" fmla="*/ 75414 h 690160"/>
                  <a:gd name="connsiteX6" fmla="*/ 358415 w 525414"/>
                  <a:gd name="connsiteY6" fmla="*/ 47134 h 690160"/>
                  <a:gd name="connsiteX7" fmla="*/ 273574 w 525414"/>
                  <a:gd name="connsiteY7" fmla="*/ 103695 h 690160"/>
                  <a:gd name="connsiteX8" fmla="*/ 179306 w 525414"/>
                  <a:gd name="connsiteY8" fmla="*/ 0 h 690160"/>
                  <a:gd name="connsiteX9" fmla="*/ 113318 w 525414"/>
                  <a:gd name="connsiteY9" fmla="*/ 28280 h 690160"/>
                  <a:gd name="connsiteX10" fmla="*/ 19050 w 525414"/>
                  <a:gd name="connsiteY10" fmla="*/ 37707 h 690160"/>
                  <a:gd name="connsiteX0" fmla="*/ 19050 w 525414"/>
                  <a:gd name="connsiteY0" fmla="*/ 37707 h 690160"/>
                  <a:gd name="connsiteX1" fmla="*/ 0 w 525414"/>
                  <a:gd name="connsiteY1" fmla="*/ 543874 h 690160"/>
                  <a:gd name="connsiteX2" fmla="*/ 132172 w 525414"/>
                  <a:gd name="connsiteY2" fmla="*/ 579238 h 690160"/>
                  <a:gd name="connsiteX3" fmla="*/ 168072 w 525414"/>
                  <a:gd name="connsiteY3" fmla="*/ 690160 h 690160"/>
                  <a:gd name="connsiteX4" fmla="*/ 525414 w 525414"/>
                  <a:gd name="connsiteY4" fmla="*/ 669303 h 690160"/>
                  <a:gd name="connsiteX5" fmla="*/ 518671 w 525414"/>
                  <a:gd name="connsiteY5" fmla="*/ 75414 h 690160"/>
                  <a:gd name="connsiteX6" fmla="*/ 358415 w 525414"/>
                  <a:gd name="connsiteY6" fmla="*/ 47134 h 690160"/>
                  <a:gd name="connsiteX7" fmla="*/ 273574 w 525414"/>
                  <a:gd name="connsiteY7" fmla="*/ 103695 h 690160"/>
                  <a:gd name="connsiteX8" fmla="*/ 179306 w 525414"/>
                  <a:gd name="connsiteY8" fmla="*/ 0 h 690160"/>
                  <a:gd name="connsiteX9" fmla="*/ 113318 w 525414"/>
                  <a:gd name="connsiteY9" fmla="*/ 28280 h 690160"/>
                  <a:gd name="connsiteX10" fmla="*/ 19050 w 525414"/>
                  <a:gd name="connsiteY10" fmla="*/ 37707 h 690160"/>
                  <a:gd name="connsiteX0" fmla="*/ 19050 w 525414"/>
                  <a:gd name="connsiteY0" fmla="*/ 37707 h 692163"/>
                  <a:gd name="connsiteX1" fmla="*/ 0 w 525414"/>
                  <a:gd name="connsiteY1" fmla="*/ 543874 h 692163"/>
                  <a:gd name="connsiteX2" fmla="*/ 132172 w 525414"/>
                  <a:gd name="connsiteY2" fmla="*/ 579238 h 692163"/>
                  <a:gd name="connsiteX3" fmla="*/ 168072 w 525414"/>
                  <a:gd name="connsiteY3" fmla="*/ 690160 h 692163"/>
                  <a:gd name="connsiteX4" fmla="*/ 525414 w 525414"/>
                  <a:gd name="connsiteY4" fmla="*/ 692163 h 692163"/>
                  <a:gd name="connsiteX5" fmla="*/ 518671 w 525414"/>
                  <a:gd name="connsiteY5" fmla="*/ 75414 h 692163"/>
                  <a:gd name="connsiteX6" fmla="*/ 358415 w 525414"/>
                  <a:gd name="connsiteY6" fmla="*/ 47134 h 692163"/>
                  <a:gd name="connsiteX7" fmla="*/ 273574 w 525414"/>
                  <a:gd name="connsiteY7" fmla="*/ 103695 h 692163"/>
                  <a:gd name="connsiteX8" fmla="*/ 179306 w 525414"/>
                  <a:gd name="connsiteY8" fmla="*/ 0 h 692163"/>
                  <a:gd name="connsiteX9" fmla="*/ 113318 w 525414"/>
                  <a:gd name="connsiteY9" fmla="*/ 28280 h 692163"/>
                  <a:gd name="connsiteX10" fmla="*/ 19050 w 525414"/>
                  <a:gd name="connsiteY10" fmla="*/ 37707 h 692163"/>
                  <a:gd name="connsiteX0" fmla="*/ 19050 w 525414"/>
                  <a:gd name="connsiteY0" fmla="*/ 37707 h 692163"/>
                  <a:gd name="connsiteX1" fmla="*/ 0 w 525414"/>
                  <a:gd name="connsiteY1" fmla="*/ 543874 h 692163"/>
                  <a:gd name="connsiteX2" fmla="*/ 132172 w 525414"/>
                  <a:gd name="connsiteY2" fmla="*/ 579238 h 692163"/>
                  <a:gd name="connsiteX3" fmla="*/ 168072 w 525414"/>
                  <a:gd name="connsiteY3" fmla="*/ 690160 h 692163"/>
                  <a:gd name="connsiteX4" fmla="*/ 525414 w 525414"/>
                  <a:gd name="connsiteY4" fmla="*/ 692163 h 692163"/>
                  <a:gd name="connsiteX5" fmla="*/ 518671 w 525414"/>
                  <a:gd name="connsiteY5" fmla="*/ 60174 h 692163"/>
                  <a:gd name="connsiteX6" fmla="*/ 358415 w 525414"/>
                  <a:gd name="connsiteY6" fmla="*/ 47134 h 692163"/>
                  <a:gd name="connsiteX7" fmla="*/ 273574 w 525414"/>
                  <a:gd name="connsiteY7" fmla="*/ 103695 h 692163"/>
                  <a:gd name="connsiteX8" fmla="*/ 179306 w 525414"/>
                  <a:gd name="connsiteY8" fmla="*/ 0 h 692163"/>
                  <a:gd name="connsiteX9" fmla="*/ 113318 w 525414"/>
                  <a:gd name="connsiteY9" fmla="*/ 28280 h 692163"/>
                  <a:gd name="connsiteX10" fmla="*/ 19050 w 525414"/>
                  <a:gd name="connsiteY10" fmla="*/ 37707 h 69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414" h="692163">
                    <a:moveTo>
                      <a:pt x="19050" y="37707"/>
                    </a:moveTo>
                    <a:lnTo>
                      <a:pt x="0" y="543874"/>
                    </a:lnTo>
                    <a:lnTo>
                      <a:pt x="132172" y="579238"/>
                    </a:lnTo>
                    <a:lnTo>
                      <a:pt x="168072" y="690160"/>
                    </a:lnTo>
                    <a:lnTo>
                      <a:pt x="525414" y="692163"/>
                    </a:lnTo>
                    <a:cubicBezTo>
                      <a:pt x="523166" y="494200"/>
                      <a:pt x="520919" y="258137"/>
                      <a:pt x="518671" y="60174"/>
                    </a:cubicBezTo>
                    <a:lnTo>
                      <a:pt x="358415" y="47134"/>
                    </a:lnTo>
                    <a:lnTo>
                      <a:pt x="273574" y="103695"/>
                    </a:lnTo>
                    <a:lnTo>
                      <a:pt x="179306" y="0"/>
                    </a:lnTo>
                    <a:lnTo>
                      <a:pt x="113318" y="28280"/>
                    </a:lnTo>
                    <a:lnTo>
                      <a:pt x="19050" y="37707"/>
                    </a:lnTo>
                    <a:close/>
                  </a:path>
                </a:pathLst>
              </a:custGeom>
              <a:solidFill>
                <a:srgbClr val="C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21"/>
              <p:cNvSpPr/>
              <p:nvPr/>
            </p:nvSpPr>
            <p:spPr>
              <a:xfrm>
                <a:off x="5846039" y="2022577"/>
                <a:ext cx="532068" cy="667994"/>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88900 w 595264"/>
                  <a:gd name="connsiteY0" fmla="*/ 37707 h 702624"/>
                  <a:gd name="connsiteX1" fmla="*/ 0 w 595264"/>
                  <a:gd name="connsiteY1" fmla="*/ 702624 h 702624"/>
                  <a:gd name="connsiteX2" fmla="*/ 202022 w 595264"/>
                  <a:gd name="connsiteY2" fmla="*/ 537328 h 702624"/>
                  <a:gd name="connsiteX3" fmla="*/ 230302 w 595264"/>
                  <a:gd name="connsiteY3" fmla="*/ 678730 h 702624"/>
                  <a:gd name="connsiteX4" fmla="*/ 595264 w 595264"/>
                  <a:gd name="connsiteY4" fmla="*/ 669303 h 702624"/>
                  <a:gd name="connsiteX5" fmla="*/ 588521 w 595264"/>
                  <a:gd name="connsiteY5" fmla="*/ 75414 h 702624"/>
                  <a:gd name="connsiteX6" fmla="*/ 428265 w 595264"/>
                  <a:gd name="connsiteY6" fmla="*/ 47134 h 702624"/>
                  <a:gd name="connsiteX7" fmla="*/ 343424 w 595264"/>
                  <a:gd name="connsiteY7" fmla="*/ 103695 h 702624"/>
                  <a:gd name="connsiteX8" fmla="*/ 249156 w 595264"/>
                  <a:gd name="connsiteY8" fmla="*/ 0 h 702624"/>
                  <a:gd name="connsiteX9" fmla="*/ 183168 w 595264"/>
                  <a:gd name="connsiteY9" fmla="*/ 28280 h 702624"/>
                  <a:gd name="connsiteX10" fmla="*/ 88900 w 595264"/>
                  <a:gd name="connsiteY10" fmla="*/ 37707 h 702624"/>
                  <a:gd name="connsiteX0" fmla="*/ 88900 w 595264"/>
                  <a:gd name="connsiteY0" fmla="*/ 37707 h 715128"/>
                  <a:gd name="connsiteX1" fmla="*/ 0 w 595264"/>
                  <a:gd name="connsiteY1" fmla="*/ 702624 h 715128"/>
                  <a:gd name="connsiteX2" fmla="*/ 55972 w 595264"/>
                  <a:gd name="connsiteY2" fmla="*/ 715128 h 715128"/>
                  <a:gd name="connsiteX3" fmla="*/ 230302 w 595264"/>
                  <a:gd name="connsiteY3" fmla="*/ 678730 h 715128"/>
                  <a:gd name="connsiteX4" fmla="*/ 595264 w 595264"/>
                  <a:gd name="connsiteY4" fmla="*/ 669303 h 715128"/>
                  <a:gd name="connsiteX5" fmla="*/ 588521 w 595264"/>
                  <a:gd name="connsiteY5" fmla="*/ 75414 h 715128"/>
                  <a:gd name="connsiteX6" fmla="*/ 428265 w 595264"/>
                  <a:gd name="connsiteY6" fmla="*/ 47134 h 715128"/>
                  <a:gd name="connsiteX7" fmla="*/ 343424 w 595264"/>
                  <a:gd name="connsiteY7" fmla="*/ 103695 h 715128"/>
                  <a:gd name="connsiteX8" fmla="*/ 249156 w 595264"/>
                  <a:gd name="connsiteY8" fmla="*/ 0 h 715128"/>
                  <a:gd name="connsiteX9" fmla="*/ 183168 w 595264"/>
                  <a:gd name="connsiteY9" fmla="*/ 28280 h 715128"/>
                  <a:gd name="connsiteX10" fmla="*/ 88900 w 595264"/>
                  <a:gd name="connsiteY10" fmla="*/ 37707 h 715128"/>
                  <a:gd name="connsiteX0" fmla="*/ 88900 w 595264"/>
                  <a:gd name="connsiteY0" fmla="*/ 37707 h 715128"/>
                  <a:gd name="connsiteX1" fmla="*/ 0 w 595264"/>
                  <a:gd name="connsiteY1" fmla="*/ 702624 h 715128"/>
                  <a:gd name="connsiteX2" fmla="*/ 55972 w 595264"/>
                  <a:gd name="connsiteY2" fmla="*/ 715128 h 715128"/>
                  <a:gd name="connsiteX3" fmla="*/ 236652 w 595264"/>
                  <a:gd name="connsiteY3" fmla="*/ 678730 h 715128"/>
                  <a:gd name="connsiteX4" fmla="*/ 595264 w 595264"/>
                  <a:gd name="connsiteY4" fmla="*/ 669303 h 715128"/>
                  <a:gd name="connsiteX5" fmla="*/ 588521 w 595264"/>
                  <a:gd name="connsiteY5" fmla="*/ 75414 h 715128"/>
                  <a:gd name="connsiteX6" fmla="*/ 428265 w 595264"/>
                  <a:gd name="connsiteY6" fmla="*/ 47134 h 715128"/>
                  <a:gd name="connsiteX7" fmla="*/ 343424 w 595264"/>
                  <a:gd name="connsiteY7" fmla="*/ 103695 h 715128"/>
                  <a:gd name="connsiteX8" fmla="*/ 249156 w 595264"/>
                  <a:gd name="connsiteY8" fmla="*/ 0 h 715128"/>
                  <a:gd name="connsiteX9" fmla="*/ 183168 w 595264"/>
                  <a:gd name="connsiteY9" fmla="*/ 28280 h 715128"/>
                  <a:gd name="connsiteX10" fmla="*/ 88900 w 595264"/>
                  <a:gd name="connsiteY10" fmla="*/ 37707 h 715128"/>
                  <a:gd name="connsiteX0" fmla="*/ 88900 w 588581"/>
                  <a:gd name="connsiteY0" fmla="*/ 37707 h 715128"/>
                  <a:gd name="connsiteX1" fmla="*/ 0 w 588581"/>
                  <a:gd name="connsiteY1" fmla="*/ 702624 h 715128"/>
                  <a:gd name="connsiteX2" fmla="*/ 55972 w 588581"/>
                  <a:gd name="connsiteY2" fmla="*/ 715128 h 715128"/>
                  <a:gd name="connsiteX3" fmla="*/ 236652 w 588581"/>
                  <a:gd name="connsiteY3" fmla="*/ 678730 h 715128"/>
                  <a:gd name="connsiteX4" fmla="*/ 531764 w 588581"/>
                  <a:gd name="connsiteY4" fmla="*/ 707403 h 715128"/>
                  <a:gd name="connsiteX5" fmla="*/ 588521 w 588581"/>
                  <a:gd name="connsiteY5" fmla="*/ 75414 h 715128"/>
                  <a:gd name="connsiteX6" fmla="*/ 428265 w 588581"/>
                  <a:gd name="connsiteY6" fmla="*/ 47134 h 715128"/>
                  <a:gd name="connsiteX7" fmla="*/ 343424 w 588581"/>
                  <a:gd name="connsiteY7" fmla="*/ 103695 h 715128"/>
                  <a:gd name="connsiteX8" fmla="*/ 249156 w 588581"/>
                  <a:gd name="connsiteY8" fmla="*/ 0 h 715128"/>
                  <a:gd name="connsiteX9" fmla="*/ 183168 w 588581"/>
                  <a:gd name="connsiteY9" fmla="*/ 28280 h 715128"/>
                  <a:gd name="connsiteX10" fmla="*/ 88900 w 588581"/>
                  <a:gd name="connsiteY10" fmla="*/ 37707 h 715128"/>
                  <a:gd name="connsiteX0" fmla="*/ 88900 w 532068"/>
                  <a:gd name="connsiteY0" fmla="*/ 37707 h 715128"/>
                  <a:gd name="connsiteX1" fmla="*/ 0 w 532068"/>
                  <a:gd name="connsiteY1" fmla="*/ 702624 h 715128"/>
                  <a:gd name="connsiteX2" fmla="*/ 55972 w 532068"/>
                  <a:gd name="connsiteY2" fmla="*/ 715128 h 715128"/>
                  <a:gd name="connsiteX3" fmla="*/ 236652 w 532068"/>
                  <a:gd name="connsiteY3" fmla="*/ 678730 h 715128"/>
                  <a:gd name="connsiteX4" fmla="*/ 531764 w 532068"/>
                  <a:gd name="connsiteY4" fmla="*/ 707403 h 715128"/>
                  <a:gd name="connsiteX5" fmla="*/ 531371 w 532068"/>
                  <a:gd name="connsiteY5" fmla="*/ 88114 h 715128"/>
                  <a:gd name="connsiteX6" fmla="*/ 428265 w 532068"/>
                  <a:gd name="connsiteY6" fmla="*/ 47134 h 715128"/>
                  <a:gd name="connsiteX7" fmla="*/ 343424 w 532068"/>
                  <a:gd name="connsiteY7" fmla="*/ 103695 h 715128"/>
                  <a:gd name="connsiteX8" fmla="*/ 249156 w 532068"/>
                  <a:gd name="connsiteY8" fmla="*/ 0 h 715128"/>
                  <a:gd name="connsiteX9" fmla="*/ 183168 w 532068"/>
                  <a:gd name="connsiteY9" fmla="*/ 28280 h 715128"/>
                  <a:gd name="connsiteX10" fmla="*/ 88900 w 532068"/>
                  <a:gd name="connsiteY10" fmla="*/ 37707 h 715128"/>
                  <a:gd name="connsiteX0" fmla="*/ 0 w 532068"/>
                  <a:gd name="connsiteY0" fmla="*/ 221857 h 715128"/>
                  <a:gd name="connsiteX1" fmla="*/ 0 w 532068"/>
                  <a:gd name="connsiteY1" fmla="*/ 702624 h 715128"/>
                  <a:gd name="connsiteX2" fmla="*/ 55972 w 532068"/>
                  <a:gd name="connsiteY2" fmla="*/ 715128 h 715128"/>
                  <a:gd name="connsiteX3" fmla="*/ 236652 w 532068"/>
                  <a:gd name="connsiteY3" fmla="*/ 678730 h 715128"/>
                  <a:gd name="connsiteX4" fmla="*/ 531764 w 532068"/>
                  <a:gd name="connsiteY4" fmla="*/ 707403 h 715128"/>
                  <a:gd name="connsiteX5" fmla="*/ 531371 w 532068"/>
                  <a:gd name="connsiteY5" fmla="*/ 88114 h 715128"/>
                  <a:gd name="connsiteX6" fmla="*/ 428265 w 532068"/>
                  <a:gd name="connsiteY6" fmla="*/ 47134 h 715128"/>
                  <a:gd name="connsiteX7" fmla="*/ 343424 w 532068"/>
                  <a:gd name="connsiteY7" fmla="*/ 103695 h 715128"/>
                  <a:gd name="connsiteX8" fmla="*/ 249156 w 532068"/>
                  <a:gd name="connsiteY8" fmla="*/ 0 h 715128"/>
                  <a:gd name="connsiteX9" fmla="*/ 183168 w 532068"/>
                  <a:gd name="connsiteY9" fmla="*/ 28280 h 715128"/>
                  <a:gd name="connsiteX10" fmla="*/ 0 w 532068"/>
                  <a:gd name="connsiteY10" fmla="*/ 221857 h 715128"/>
                  <a:gd name="connsiteX0" fmla="*/ 0 w 532068"/>
                  <a:gd name="connsiteY0" fmla="*/ 221857 h 715128"/>
                  <a:gd name="connsiteX1" fmla="*/ 0 w 532068"/>
                  <a:gd name="connsiteY1" fmla="*/ 702624 h 715128"/>
                  <a:gd name="connsiteX2" fmla="*/ 55972 w 532068"/>
                  <a:gd name="connsiteY2" fmla="*/ 715128 h 715128"/>
                  <a:gd name="connsiteX3" fmla="*/ 236652 w 532068"/>
                  <a:gd name="connsiteY3" fmla="*/ 678730 h 715128"/>
                  <a:gd name="connsiteX4" fmla="*/ 531764 w 532068"/>
                  <a:gd name="connsiteY4" fmla="*/ 707403 h 715128"/>
                  <a:gd name="connsiteX5" fmla="*/ 531371 w 532068"/>
                  <a:gd name="connsiteY5" fmla="*/ 88114 h 715128"/>
                  <a:gd name="connsiteX6" fmla="*/ 428265 w 532068"/>
                  <a:gd name="connsiteY6" fmla="*/ 47134 h 715128"/>
                  <a:gd name="connsiteX7" fmla="*/ 343424 w 532068"/>
                  <a:gd name="connsiteY7" fmla="*/ 103695 h 715128"/>
                  <a:gd name="connsiteX8" fmla="*/ 249156 w 532068"/>
                  <a:gd name="connsiteY8" fmla="*/ 0 h 715128"/>
                  <a:gd name="connsiteX9" fmla="*/ 151418 w 532068"/>
                  <a:gd name="connsiteY9" fmla="*/ 187030 h 715128"/>
                  <a:gd name="connsiteX10" fmla="*/ 0 w 532068"/>
                  <a:gd name="connsiteY10" fmla="*/ 221857 h 715128"/>
                  <a:gd name="connsiteX0" fmla="*/ 0 w 532068"/>
                  <a:gd name="connsiteY0" fmla="*/ 174723 h 667994"/>
                  <a:gd name="connsiteX1" fmla="*/ 0 w 532068"/>
                  <a:gd name="connsiteY1" fmla="*/ 655490 h 667994"/>
                  <a:gd name="connsiteX2" fmla="*/ 55972 w 532068"/>
                  <a:gd name="connsiteY2" fmla="*/ 667994 h 667994"/>
                  <a:gd name="connsiteX3" fmla="*/ 236652 w 532068"/>
                  <a:gd name="connsiteY3" fmla="*/ 631596 h 667994"/>
                  <a:gd name="connsiteX4" fmla="*/ 531764 w 532068"/>
                  <a:gd name="connsiteY4" fmla="*/ 660269 h 667994"/>
                  <a:gd name="connsiteX5" fmla="*/ 531371 w 532068"/>
                  <a:gd name="connsiteY5" fmla="*/ 40980 h 667994"/>
                  <a:gd name="connsiteX6" fmla="*/ 428265 w 532068"/>
                  <a:gd name="connsiteY6" fmla="*/ 0 h 667994"/>
                  <a:gd name="connsiteX7" fmla="*/ 343424 w 532068"/>
                  <a:gd name="connsiteY7" fmla="*/ 56561 h 667994"/>
                  <a:gd name="connsiteX8" fmla="*/ 204706 w 532068"/>
                  <a:gd name="connsiteY8" fmla="*/ 16366 h 667994"/>
                  <a:gd name="connsiteX9" fmla="*/ 151418 w 532068"/>
                  <a:gd name="connsiteY9" fmla="*/ 139896 h 667994"/>
                  <a:gd name="connsiteX10" fmla="*/ 0 w 532068"/>
                  <a:gd name="connsiteY10" fmla="*/ 174723 h 667994"/>
                  <a:gd name="connsiteX0" fmla="*/ 0 w 532068"/>
                  <a:gd name="connsiteY0" fmla="*/ 174723 h 667994"/>
                  <a:gd name="connsiteX1" fmla="*/ 0 w 532068"/>
                  <a:gd name="connsiteY1" fmla="*/ 655490 h 667994"/>
                  <a:gd name="connsiteX2" fmla="*/ 55972 w 532068"/>
                  <a:gd name="connsiteY2" fmla="*/ 667994 h 667994"/>
                  <a:gd name="connsiteX3" fmla="*/ 236652 w 532068"/>
                  <a:gd name="connsiteY3" fmla="*/ 631596 h 667994"/>
                  <a:gd name="connsiteX4" fmla="*/ 531764 w 532068"/>
                  <a:gd name="connsiteY4" fmla="*/ 660269 h 667994"/>
                  <a:gd name="connsiteX5" fmla="*/ 531371 w 532068"/>
                  <a:gd name="connsiteY5" fmla="*/ 40980 h 667994"/>
                  <a:gd name="connsiteX6" fmla="*/ 428265 w 532068"/>
                  <a:gd name="connsiteY6" fmla="*/ 0 h 667994"/>
                  <a:gd name="connsiteX7" fmla="*/ 337074 w 532068"/>
                  <a:gd name="connsiteY7" fmla="*/ 18461 h 667994"/>
                  <a:gd name="connsiteX8" fmla="*/ 204706 w 532068"/>
                  <a:gd name="connsiteY8" fmla="*/ 16366 h 667994"/>
                  <a:gd name="connsiteX9" fmla="*/ 151418 w 532068"/>
                  <a:gd name="connsiteY9" fmla="*/ 139896 h 667994"/>
                  <a:gd name="connsiteX10" fmla="*/ 0 w 532068"/>
                  <a:gd name="connsiteY10" fmla="*/ 174723 h 667994"/>
                  <a:gd name="connsiteX0" fmla="*/ 0 w 532068"/>
                  <a:gd name="connsiteY0" fmla="*/ 174723 h 667994"/>
                  <a:gd name="connsiteX1" fmla="*/ 0 w 532068"/>
                  <a:gd name="connsiteY1" fmla="*/ 655490 h 667994"/>
                  <a:gd name="connsiteX2" fmla="*/ 55972 w 532068"/>
                  <a:gd name="connsiteY2" fmla="*/ 667994 h 667994"/>
                  <a:gd name="connsiteX3" fmla="*/ 236652 w 532068"/>
                  <a:gd name="connsiteY3" fmla="*/ 631596 h 667994"/>
                  <a:gd name="connsiteX4" fmla="*/ 531764 w 532068"/>
                  <a:gd name="connsiteY4" fmla="*/ 660269 h 667994"/>
                  <a:gd name="connsiteX5" fmla="*/ 531371 w 532068"/>
                  <a:gd name="connsiteY5" fmla="*/ 40980 h 667994"/>
                  <a:gd name="connsiteX6" fmla="*/ 428265 w 532068"/>
                  <a:gd name="connsiteY6" fmla="*/ 0 h 667994"/>
                  <a:gd name="connsiteX7" fmla="*/ 337074 w 532068"/>
                  <a:gd name="connsiteY7" fmla="*/ 18461 h 667994"/>
                  <a:gd name="connsiteX8" fmla="*/ 179306 w 532068"/>
                  <a:gd name="connsiteY8" fmla="*/ 16366 h 667994"/>
                  <a:gd name="connsiteX9" fmla="*/ 151418 w 532068"/>
                  <a:gd name="connsiteY9" fmla="*/ 139896 h 667994"/>
                  <a:gd name="connsiteX10" fmla="*/ 0 w 532068"/>
                  <a:gd name="connsiteY10" fmla="*/ 174723 h 667994"/>
                  <a:gd name="connsiteX0" fmla="*/ 0 w 532068"/>
                  <a:gd name="connsiteY0" fmla="*/ 174723 h 667994"/>
                  <a:gd name="connsiteX1" fmla="*/ 0 w 532068"/>
                  <a:gd name="connsiteY1" fmla="*/ 655490 h 667994"/>
                  <a:gd name="connsiteX2" fmla="*/ 55972 w 532068"/>
                  <a:gd name="connsiteY2" fmla="*/ 667994 h 667994"/>
                  <a:gd name="connsiteX3" fmla="*/ 236652 w 532068"/>
                  <a:gd name="connsiteY3" fmla="*/ 631596 h 667994"/>
                  <a:gd name="connsiteX4" fmla="*/ 531764 w 532068"/>
                  <a:gd name="connsiteY4" fmla="*/ 660269 h 667994"/>
                  <a:gd name="connsiteX5" fmla="*/ 531371 w 532068"/>
                  <a:gd name="connsiteY5" fmla="*/ 40980 h 667994"/>
                  <a:gd name="connsiteX6" fmla="*/ 428265 w 532068"/>
                  <a:gd name="connsiteY6" fmla="*/ 0 h 667994"/>
                  <a:gd name="connsiteX7" fmla="*/ 337074 w 532068"/>
                  <a:gd name="connsiteY7" fmla="*/ 18461 h 667994"/>
                  <a:gd name="connsiteX8" fmla="*/ 179306 w 532068"/>
                  <a:gd name="connsiteY8" fmla="*/ 16366 h 667994"/>
                  <a:gd name="connsiteX9" fmla="*/ 151418 w 532068"/>
                  <a:gd name="connsiteY9" fmla="*/ 152596 h 667994"/>
                  <a:gd name="connsiteX10" fmla="*/ 0 w 532068"/>
                  <a:gd name="connsiteY10" fmla="*/ 174723 h 6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2068" h="667994">
                    <a:moveTo>
                      <a:pt x="0" y="174723"/>
                    </a:moveTo>
                    <a:lnTo>
                      <a:pt x="0" y="655490"/>
                    </a:lnTo>
                    <a:lnTo>
                      <a:pt x="55972" y="667994"/>
                    </a:lnTo>
                    <a:lnTo>
                      <a:pt x="236652" y="631596"/>
                    </a:lnTo>
                    <a:lnTo>
                      <a:pt x="531764" y="660269"/>
                    </a:lnTo>
                    <a:cubicBezTo>
                      <a:pt x="529516" y="462306"/>
                      <a:pt x="533619" y="238943"/>
                      <a:pt x="531371" y="40980"/>
                    </a:cubicBezTo>
                    <a:lnTo>
                      <a:pt x="428265" y="0"/>
                    </a:lnTo>
                    <a:lnTo>
                      <a:pt x="337074" y="18461"/>
                    </a:lnTo>
                    <a:lnTo>
                      <a:pt x="179306" y="16366"/>
                    </a:lnTo>
                    <a:lnTo>
                      <a:pt x="151418" y="152596"/>
                    </a:lnTo>
                    <a:lnTo>
                      <a:pt x="0" y="174723"/>
                    </a:lnTo>
                    <a:close/>
                  </a:path>
                </a:pathLst>
              </a:custGeom>
              <a:solidFill>
                <a:srgbClr val="C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Freeform 22"/>
              <p:cNvSpPr/>
              <p:nvPr/>
            </p:nvSpPr>
            <p:spPr>
              <a:xfrm>
                <a:off x="5112363" y="2056012"/>
                <a:ext cx="709564" cy="631203"/>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64" h="631203">
                    <a:moveTo>
                      <a:pt x="12700" y="37707"/>
                    </a:moveTo>
                    <a:lnTo>
                      <a:pt x="0" y="562924"/>
                    </a:lnTo>
                    <a:lnTo>
                      <a:pt x="176622" y="581778"/>
                    </a:lnTo>
                    <a:lnTo>
                      <a:pt x="592252" y="577130"/>
                    </a:lnTo>
                    <a:lnTo>
                      <a:pt x="709564" y="631203"/>
                    </a:lnTo>
                    <a:cubicBezTo>
                      <a:pt x="707316" y="433240"/>
                      <a:pt x="698719" y="324177"/>
                      <a:pt x="696471" y="126214"/>
                    </a:cubicBezTo>
                    <a:lnTo>
                      <a:pt x="625115" y="9034"/>
                    </a:lnTo>
                    <a:lnTo>
                      <a:pt x="362474" y="52895"/>
                    </a:lnTo>
                    <a:lnTo>
                      <a:pt x="172956" y="0"/>
                    </a:lnTo>
                    <a:lnTo>
                      <a:pt x="106968" y="28280"/>
                    </a:lnTo>
                    <a:lnTo>
                      <a:pt x="12700" y="37707"/>
                    </a:lnTo>
                    <a:close/>
                  </a:path>
                </a:pathLst>
              </a:custGeom>
              <a:solidFill>
                <a:srgbClr val="FF65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Freeform 23"/>
              <p:cNvSpPr/>
              <p:nvPr/>
            </p:nvSpPr>
            <p:spPr>
              <a:xfrm>
                <a:off x="6372514" y="2022172"/>
                <a:ext cx="510815" cy="780330"/>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631203"/>
                  <a:gd name="connsiteX1" fmla="*/ 25400 w 696864"/>
                  <a:gd name="connsiteY1" fmla="*/ 626424 h 631203"/>
                  <a:gd name="connsiteX2" fmla="*/ 163922 w 696864"/>
                  <a:gd name="connsiteY2" fmla="*/ 581778 h 631203"/>
                  <a:gd name="connsiteX3" fmla="*/ 579552 w 696864"/>
                  <a:gd name="connsiteY3" fmla="*/ 577130 h 631203"/>
                  <a:gd name="connsiteX4" fmla="*/ 696864 w 696864"/>
                  <a:gd name="connsiteY4" fmla="*/ 631203 h 631203"/>
                  <a:gd name="connsiteX5" fmla="*/ 683771 w 696864"/>
                  <a:gd name="connsiteY5" fmla="*/ 113514 h 631203"/>
                  <a:gd name="connsiteX6" fmla="*/ 612415 w 696864"/>
                  <a:gd name="connsiteY6" fmla="*/ 9034 h 631203"/>
                  <a:gd name="connsiteX7" fmla="*/ 349774 w 696864"/>
                  <a:gd name="connsiteY7" fmla="*/ 52895 h 631203"/>
                  <a:gd name="connsiteX8" fmla="*/ 160256 w 696864"/>
                  <a:gd name="connsiteY8" fmla="*/ 0 h 631203"/>
                  <a:gd name="connsiteX9" fmla="*/ 94268 w 696864"/>
                  <a:gd name="connsiteY9" fmla="*/ 28280 h 631203"/>
                  <a:gd name="connsiteX10" fmla="*/ 0 w 696864"/>
                  <a:gd name="connsiteY10" fmla="*/ 37707 h 631203"/>
                  <a:gd name="connsiteX0" fmla="*/ 0 w 696864"/>
                  <a:gd name="connsiteY0" fmla="*/ 37707 h 638928"/>
                  <a:gd name="connsiteX1" fmla="*/ 25400 w 696864"/>
                  <a:gd name="connsiteY1" fmla="*/ 626424 h 638928"/>
                  <a:gd name="connsiteX2" fmla="*/ 176622 w 696864"/>
                  <a:gd name="connsiteY2" fmla="*/ 638928 h 638928"/>
                  <a:gd name="connsiteX3" fmla="*/ 579552 w 696864"/>
                  <a:gd name="connsiteY3" fmla="*/ 57713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96864"/>
                  <a:gd name="connsiteY0" fmla="*/ 37707 h 638928"/>
                  <a:gd name="connsiteX1" fmla="*/ 25400 w 696864"/>
                  <a:gd name="connsiteY1" fmla="*/ 626424 h 638928"/>
                  <a:gd name="connsiteX2" fmla="*/ 176622 w 696864"/>
                  <a:gd name="connsiteY2" fmla="*/ 638928 h 638928"/>
                  <a:gd name="connsiteX3" fmla="*/ 376352 w 696864"/>
                  <a:gd name="connsiteY3" fmla="*/ 63428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83791"/>
                  <a:gd name="connsiteY0" fmla="*/ 37707 h 638928"/>
                  <a:gd name="connsiteX1" fmla="*/ 25400 w 683791"/>
                  <a:gd name="connsiteY1" fmla="*/ 626424 h 638928"/>
                  <a:gd name="connsiteX2" fmla="*/ 176622 w 683791"/>
                  <a:gd name="connsiteY2" fmla="*/ 638928 h 638928"/>
                  <a:gd name="connsiteX3" fmla="*/ 376352 w 683791"/>
                  <a:gd name="connsiteY3" fmla="*/ 634280 h 638928"/>
                  <a:gd name="connsiteX4" fmla="*/ 506364 w 683791"/>
                  <a:gd name="connsiteY4" fmla="*/ 599453 h 638928"/>
                  <a:gd name="connsiteX5" fmla="*/ 683771 w 683791"/>
                  <a:gd name="connsiteY5" fmla="*/ 113514 h 638928"/>
                  <a:gd name="connsiteX6" fmla="*/ 612415 w 683791"/>
                  <a:gd name="connsiteY6" fmla="*/ 9034 h 638928"/>
                  <a:gd name="connsiteX7" fmla="*/ 349774 w 683791"/>
                  <a:gd name="connsiteY7" fmla="*/ 52895 h 638928"/>
                  <a:gd name="connsiteX8" fmla="*/ 160256 w 683791"/>
                  <a:gd name="connsiteY8" fmla="*/ 0 h 638928"/>
                  <a:gd name="connsiteX9" fmla="*/ 94268 w 683791"/>
                  <a:gd name="connsiteY9" fmla="*/ 28280 h 638928"/>
                  <a:gd name="connsiteX10" fmla="*/ 0 w 683791"/>
                  <a:gd name="connsiteY10" fmla="*/ 37707 h 638928"/>
                  <a:gd name="connsiteX0" fmla="*/ 0 w 612415"/>
                  <a:gd name="connsiteY0" fmla="*/ 37707 h 638928"/>
                  <a:gd name="connsiteX1" fmla="*/ 25400 w 612415"/>
                  <a:gd name="connsiteY1" fmla="*/ 626424 h 638928"/>
                  <a:gd name="connsiteX2" fmla="*/ 176622 w 612415"/>
                  <a:gd name="connsiteY2" fmla="*/ 638928 h 638928"/>
                  <a:gd name="connsiteX3" fmla="*/ 376352 w 612415"/>
                  <a:gd name="connsiteY3" fmla="*/ 634280 h 638928"/>
                  <a:gd name="connsiteX4" fmla="*/ 506364 w 612415"/>
                  <a:gd name="connsiteY4" fmla="*/ 599453 h 638928"/>
                  <a:gd name="connsiteX5" fmla="*/ 505971 w 612415"/>
                  <a:gd name="connsiteY5" fmla="*/ 126214 h 638928"/>
                  <a:gd name="connsiteX6" fmla="*/ 612415 w 612415"/>
                  <a:gd name="connsiteY6" fmla="*/ 9034 h 638928"/>
                  <a:gd name="connsiteX7" fmla="*/ 349774 w 612415"/>
                  <a:gd name="connsiteY7" fmla="*/ 52895 h 638928"/>
                  <a:gd name="connsiteX8" fmla="*/ 160256 w 612415"/>
                  <a:gd name="connsiteY8" fmla="*/ 0 h 638928"/>
                  <a:gd name="connsiteX9" fmla="*/ 94268 w 612415"/>
                  <a:gd name="connsiteY9" fmla="*/ 28280 h 638928"/>
                  <a:gd name="connsiteX10" fmla="*/ 0 w 6124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49774 w 510815"/>
                  <a:gd name="connsiteY7" fmla="*/ 528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713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761280"/>
                  <a:gd name="connsiteX1" fmla="*/ 25400 w 510815"/>
                  <a:gd name="connsiteY1" fmla="*/ 626424 h 761280"/>
                  <a:gd name="connsiteX2" fmla="*/ 176622 w 510815"/>
                  <a:gd name="connsiteY2" fmla="*/ 638928 h 761280"/>
                  <a:gd name="connsiteX3" fmla="*/ 465252 w 510815"/>
                  <a:gd name="connsiteY3" fmla="*/ 761280 h 761280"/>
                  <a:gd name="connsiteX4" fmla="*/ 506364 w 510815"/>
                  <a:gd name="connsiteY4" fmla="*/ 599453 h 761280"/>
                  <a:gd name="connsiteX5" fmla="*/ 505971 w 510815"/>
                  <a:gd name="connsiteY5" fmla="*/ 126214 h 761280"/>
                  <a:gd name="connsiteX6" fmla="*/ 510815 w 510815"/>
                  <a:gd name="connsiteY6" fmla="*/ 47134 h 761280"/>
                  <a:gd name="connsiteX7" fmla="*/ 305324 w 510815"/>
                  <a:gd name="connsiteY7" fmla="*/ 40195 h 761280"/>
                  <a:gd name="connsiteX8" fmla="*/ 160256 w 510815"/>
                  <a:gd name="connsiteY8" fmla="*/ 0 h 761280"/>
                  <a:gd name="connsiteX9" fmla="*/ 94268 w 510815"/>
                  <a:gd name="connsiteY9" fmla="*/ 28280 h 761280"/>
                  <a:gd name="connsiteX10" fmla="*/ 0 w 510815"/>
                  <a:gd name="connsiteY10" fmla="*/ 37707 h 761280"/>
                  <a:gd name="connsiteX0" fmla="*/ 0 w 510815"/>
                  <a:gd name="connsiteY0" fmla="*/ 37707 h 761280"/>
                  <a:gd name="connsiteX1" fmla="*/ 25400 w 510815"/>
                  <a:gd name="connsiteY1" fmla="*/ 626424 h 761280"/>
                  <a:gd name="connsiteX2" fmla="*/ 354422 w 510815"/>
                  <a:gd name="connsiteY2" fmla="*/ 638928 h 761280"/>
                  <a:gd name="connsiteX3" fmla="*/ 465252 w 510815"/>
                  <a:gd name="connsiteY3" fmla="*/ 761280 h 761280"/>
                  <a:gd name="connsiteX4" fmla="*/ 506364 w 510815"/>
                  <a:gd name="connsiteY4" fmla="*/ 599453 h 761280"/>
                  <a:gd name="connsiteX5" fmla="*/ 505971 w 510815"/>
                  <a:gd name="connsiteY5" fmla="*/ 126214 h 761280"/>
                  <a:gd name="connsiteX6" fmla="*/ 510815 w 510815"/>
                  <a:gd name="connsiteY6" fmla="*/ 47134 h 761280"/>
                  <a:gd name="connsiteX7" fmla="*/ 305324 w 510815"/>
                  <a:gd name="connsiteY7" fmla="*/ 40195 h 761280"/>
                  <a:gd name="connsiteX8" fmla="*/ 160256 w 510815"/>
                  <a:gd name="connsiteY8" fmla="*/ 0 h 761280"/>
                  <a:gd name="connsiteX9" fmla="*/ 94268 w 510815"/>
                  <a:gd name="connsiteY9" fmla="*/ 28280 h 761280"/>
                  <a:gd name="connsiteX10" fmla="*/ 0 w 510815"/>
                  <a:gd name="connsiteY10" fmla="*/ 37707 h 761280"/>
                  <a:gd name="connsiteX0" fmla="*/ 0 w 510815"/>
                  <a:gd name="connsiteY0" fmla="*/ 37707 h 761280"/>
                  <a:gd name="connsiteX1" fmla="*/ 25400 w 510815"/>
                  <a:gd name="connsiteY1" fmla="*/ 626424 h 761280"/>
                  <a:gd name="connsiteX2" fmla="*/ 354422 w 510815"/>
                  <a:gd name="connsiteY2" fmla="*/ 638928 h 761280"/>
                  <a:gd name="connsiteX3" fmla="*/ 465252 w 510815"/>
                  <a:gd name="connsiteY3" fmla="*/ 761280 h 761280"/>
                  <a:gd name="connsiteX4" fmla="*/ 479136 w 510815"/>
                  <a:gd name="connsiteY4" fmla="*/ 746428 h 761280"/>
                  <a:gd name="connsiteX5" fmla="*/ 506364 w 510815"/>
                  <a:gd name="connsiteY5" fmla="*/ 599453 h 761280"/>
                  <a:gd name="connsiteX6" fmla="*/ 505971 w 510815"/>
                  <a:gd name="connsiteY6" fmla="*/ 126214 h 761280"/>
                  <a:gd name="connsiteX7" fmla="*/ 510815 w 510815"/>
                  <a:gd name="connsiteY7" fmla="*/ 47134 h 761280"/>
                  <a:gd name="connsiteX8" fmla="*/ 305324 w 510815"/>
                  <a:gd name="connsiteY8" fmla="*/ 40195 h 761280"/>
                  <a:gd name="connsiteX9" fmla="*/ 160256 w 510815"/>
                  <a:gd name="connsiteY9" fmla="*/ 0 h 761280"/>
                  <a:gd name="connsiteX10" fmla="*/ 94268 w 510815"/>
                  <a:gd name="connsiteY10" fmla="*/ 28280 h 761280"/>
                  <a:gd name="connsiteX11" fmla="*/ 0 w 510815"/>
                  <a:gd name="connsiteY11" fmla="*/ 37707 h 761280"/>
                  <a:gd name="connsiteX0" fmla="*/ 0 w 510815"/>
                  <a:gd name="connsiteY0" fmla="*/ 37707 h 784528"/>
                  <a:gd name="connsiteX1" fmla="*/ 25400 w 510815"/>
                  <a:gd name="connsiteY1" fmla="*/ 626424 h 784528"/>
                  <a:gd name="connsiteX2" fmla="*/ 354422 w 510815"/>
                  <a:gd name="connsiteY2" fmla="*/ 638928 h 784528"/>
                  <a:gd name="connsiteX3" fmla="*/ 465252 w 510815"/>
                  <a:gd name="connsiteY3" fmla="*/ 761280 h 784528"/>
                  <a:gd name="connsiteX4" fmla="*/ 237836 w 510815"/>
                  <a:gd name="connsiteY4" fmla="*/ 784528 h 784528"/>
                  <a:gd name="connsiteX5" fmla="*/ 506364 w 510815"/>
                  <a:gd name="connsiteY5" fmla="*/ 599453 h 784528"/>
                  <a:gd name="connsiteX6" fmla="*/ 505971 w 510815"/>
                  <a:gd name="connsiteY6" fmla="*/ 126214 h 784528"/>
                  <a:gd name="connsiteX7" fmla="*/ 510815 w 510815"/>
                  <a:gd name="connsiteY7" fmla="*/ 47134 h 784528"/>
                  <a:gd name="connsiteX8" fmla="*/ 305324 w 510815"/>
                  <a:gd name="connsiteY8" fmla="*/ 40195 h 784528"/>
                  <a:gd name="connsiteX9" fmla="*/ 160256 w 510815"/>
                  <a:gd name="connsiteY9" fmla="*/ 0 h 784528"/>
                  <a:gd name="connsiteX10" fmla="*/ 94268 w 510815"/>
                  <a:gd name="connsiteY10" fmla="*/ 28280 h 784528"/>
                  <a:gd name="connsiteX11" fmla="*/ 0 w 510815"/>
                  <a:gd name="connsiteY11" fmla="*/ 37707 h 784528"/>
                  <a:gd name="connsiteX0" fmla="*/ 0 w 523586"/>
                  <a:gd name="connsiteY0" fmla="*/ 37707 h 761280"/>
                  <a:gd name="connsiteX1" fmla="*/ 25400 w 523586"/>
                  <a:gd name="connsiteY1" fmla="*/ 626424 h 761280"/>
                  <a:gd name="connsiteX2" fmla="*/ 354422 w 523586"/>
                  <a:gd name="connsiteY2" fmla="*/ 638928 h 761280"/>
                  <a:gd name="connsiteX3" fmla="*/ 465252 w 523586"/>
                  <a:gd name="connsiteY3" fmla="*/ 761280 h 761280"/>
                  <a:gd name="connsiteX4" fmla="*/ 523586 w 523586"/>
                  <a:gd name="connsiteY4" fmla="*/ 752778 h 761280"/>
                  <a:gd name="connsiteX5" fmla="*/ 506364 w 523586"/>
                  <a:gd name="connsiteY5" fmla="*/ 599453 h 761280"/>
                  <a:gd name="connsiteX6" fmla="*/ 505971 w 523586"/>
                  <a:gd name="connsiteY6" fmla="*/ 126214 h 761280"/>
                  <a:gd name="connsiteX7" fmla="*/ 510815 w 523586"/>
                  <a:gd name="connsiteY7" fmla="*/ 47134 h 761280"/>
                  <a:gd name="connsiteX8" fmla="*/ 305324 w 523586"/>
                  <a:gd name="connsiteY8" fmla="*/ 40195 h 761280"/>
                  <a:gd name="connsiteX9" fmla="*/ 160256 w 523586"/>
                  <a:gd name="connsiteY9" fmla="*/ 0 h 761280"/>
                  <a:gd name="connsiteX10" fmla="*/ 94268 w 523586"/>
                  <a:gd name="connsiteY10" fmla="*/ 28280 h 761280"/>
                  <a:gd name="connsiteX11" fmla="*/ 0 w 523586"/>
                  <a:gd name="connsiteY11" fmla="*/ 37707 h 761280"/>
                  <a:gd name="connsiteX0" fmla="*/ 0 w 523586"/>
                  <a:gd name="connsiteY0" fmla="*/ 37707 h 780330"/>
                  <a:gd name="connsiteX1" fmla="*/ 25400 w 523586"/>
                  <a:gd name="connsiteY1" fmla="*/ 626424 h 780330"/>
                  <a:gd name="connsiteX2" fmla="*/ 354422 w 523586"/>
                  <a:gd name="connsiteY2" fmla="*/ 638928 h 780330"/>
                  <a:gd name="connsiteX3" fmla="*/ 236652 w 523586"/>
                  <a:gd name="connsiteY3" fmla="*/ 780330 h 780330"/>
                  <a:gd name="connsiteX4" fmla="*/ 523586 w 523586"/>
                  <a:gd name="connsiteY4" fmla="*/ 752778 h 780330"/>
                  <a:gd name="connsiteX5" fmla="*/ 506364 w 523586"/>
                  <a:gd name="connsiteY5" fmla="*/ 599453 h 780330"/>
                  <a:gd name="connsiteX6" fmla="*/ 505971 w 523586"/>
                  <a:gd name="connsiteY6" fmla="*/ 126214 h 780330"/>
                  <a:gd name="connsiteX7" fmla="*/ 510815 w 523586"/>
                  <a:gd name="connsiteY7" fmla="*/ 47134 h 780330"/>
                  <a:gd name="connsiteX8" fmla="*/ 305324 w 523586"/>
                  <a:gd name="connsiteY8" fmla="*/ 40195 h 780330"/>
                  <a:gd name="connsiteX9" fmla="*/ 160256 w 523586"/>
                  <a:gd name="connsiteY9" fmla="*/ 0 h 780330"/>
                  <a:gd name="connsiteX10" fmla="*/ 94268 w 523586"/>
                  <a:gd name="connsiteY10" fmla="*/ 28280 h 780330"/>
                  <a:gd name="connsiteX11" fmla="*/ 0 w 523586"/>
                  <a:gd name="connsiteY11" fmla="*/ 37707 h 780330"/>
                  <a:gd name="connsiteX0" fmla="*/ 0 w 510815"/>
                  <a:gd name="connsiteY0" fmla="*/ 37707 h 780330"/>
                  <a:gd name="connsiteX1" fmla="*/ 25400 w 510815"/>
                  <a:gd name="connsiteY1" fmla="*/ 626424 h 780330"/>
                  <a:gd name="connsiteX2" fmla="*/ 354422 w 510815"/>
                  <a:gd name="connsiteY2" fmla="*/ 638928 h 780330"/>
                  <a:gd name="connsiteX3" fmla="*/ 236652 w 510815"/>
                  <a:gd name="connsiteY3" fmla="*/ 780330 h 780330"/>
                  <a:gd name="connsiteX4" fmla="*/ 479136 w 510815"/>
                  <a:gd name="connsiteY4" fmla="*/ 778178 h 780330"/>
                  <a:gd name="connsiteX5" fmla="*/ 506364 w 510815"/>
                  <a:gd name="connsiteY5" fmla="*/ 599453 h 780330"/>
                  <a:gd name="connsiteX6" fmla="*/ 505971 w 510815"/>
                  <a:gd name="connsiteY6" fmla="*/ 126214 h 780330"/>
                  <a:gd name="connsiteX7" fmla="*/ 510815 w 510815"/>
                  <a:gd name="connsiteY7" fmla="*/ 47134 h 780330"/>
                  <a:gd name="connsiteX8" fmla="*/ 305324 w 510815"/>
                  <a:gd name="connsiteY8" fmla="*/ 40195 h 780330"/>
                  <a:gd name="connsiteX9" fmla="*/ 160256 w 510815"/>
                  <a:gd name="connsiteY9" fmla="*/ 0 h 780330"/>
                  <a:gd name="connsiteX10" fmla="*/ 94268 w 510815"/>
                  <a:gd name="connsiteY10" fmla="*/ 28280 h 780330"/>
                  <a:gd name="connsiteX11" fmla="*/ 0 w 510815"/>
                  <a:gd name="connsiteY11" fmla="*/ 37707 h 78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15" h="780330">
                    <a:moveTo>
                      <a:pt x="0" y="37707"/>
                    </a:moveTo>
                    <a:lnTo>
                      <a:pt x="25400" y="626424"/>
                    </a:lnTo>
                    <a:lnTo>
                      <a:pt x="354422" y="638928"/>
                    </a:lnTo>
                    <a:lnTo>
                      <a:pt x="236652" y="780330"/>
                    </a:lnTo>
                    <a:lnTo>
                      <a:pt x="479136" y="778178"/>
                    </a:lnTo>
                    <a:lnTo>
                      <a:pt x="506364" y="599453"/>
                    </a:lnTo>
                    <a:cubicBezTo>
                      <a:pt x="504116" y="401490"/>
                      <a:pt x="508219" y="324177"/>
                      <a:pt x="505971" y="126214"/>
                    </a:cubicBezTo>
                    <a:lnTo>
                      <a:pt x="510815" y="47134"/>
                    </a:lnTo>
                    <a:lnTo>
                      <a:pt x="305324" y="40195"/>
                    </a:lnTo>
                    <a:lnTo>
                      <a:pt x="160256" y="0"/>
                    </a:lnTo>
                    <a:lnTo>
                      <a:pt x="94268" y="28280"/>
                    </a:lnTo>
                    <a:lnTo>
                      <a:pt x="0" y="37707"/>
                    </a:lnTo>
                    <a:close/>
                  </a:path>
                </a:pathLst>
              </a:custGeom>
              <a:solidFill>
                <a:srgbClr val="FF65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24"/>
              <p:cNvSpPr/>
              <p:nvPr/>
            </p:nvSpPr>
            <p:spPr>
              <a:xfrm>
                <a:off x="5752466" y="1909258"/>
                <a:ext cx="273969" cy="262903"/>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631203"/>
                  <a:gd name="connsiteX1" fmla="*/ 25400 w 696864"/>
                  <a:gd name="connsiteY1" fmla="*/ 626424 h 631203"/>
                  <a:gd name="connsiteX2" fmla="*/ 163922 w 696864"/>
                  <a:gd name="connsiteY2" fmla="*/ 581778 h 631203"/>
                  <a:gd name="connsiteX3" fmla="*/ 579552 w 696864"/>
                  <a:gd name="connsiteY3" fmla="*/ 577130 h 631203"/>
                  <a:gd name="connsiteX4" fmla="*/ 696864 w 696864"/>
                  <a:gd name="connsiteY4" fmla="*/ 631203 h 631203"/>
                  <a:gd name="connsiteX5" fmla="*/ 683771 w 696864"/>
                  <a:gd name="connsiteY5" fmla="*/ 113514 h 631203"/>
                  <a:gd name="connsiteX6" fmla="*/ 612415 w 696864"/>
                  <a:gd name="connsiteY6" fmla="*/ 9034 h 631203"/>
                  <a:gd name="connsiteX7" fmla="*/ 349774 w 696864"/>
                  <a:gd name="connsiteY7" fmla="*/ 52895 h 631203"/>
                  <a:gd name="connsiteX8" fmla="*/ 160256 w 696864"/>
                  <a:gd name="connsiteY8" fmla="*/ 0 h 631203"/>
                  <a:gd name="connsiteX9" fmla="*/ 94268 w 696864"/>
                  <a:gd name="connsiteY9" fmla="*/ 28280 h 631203"/>
                  <a:gd name="connsiteX10" fmla="*/ 0 w 696864"/>
                  <a:gd name="connsiteY10" fmla="*/ 37707 h 631203"/>
                  <a:gd name="connsiteX0" fmla="*/ 0 w 696864"/>
                  <a:gd name="connsiteY0" fmla="*/ 37707 h 638928"/>
                  <a:gd name="connsiteX1" fmla="*/ 25400 w 696864"/>
                  <a:gd name="connsiteY1" fmla="*/ 626424 h 638928"/>
                  <a:gd name="connsiteX2" fmla="*/ 176622 w 696864"/>
                  <a:gd name="connsiteY2" fmla="*/ 638928 h 638928"/>
                  <a:gd name="connsiteX3" fmla="*/ 579552 w 696864"/>
                  <a:gd name="connsiteY3" fmla="*/ 57713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96864"/>
                  <a:gd name="connsiteY0" fmla="*/ 37707 h 638928"/>
                  <a:gd name="connsiteX1" fmla="*/ 25400 w 696864"/>
                  <a:gd name="connsiteY1" fmla="*/ 626424 h 638928"/>
                  <a:gd name="connsiteX2" fmla="*/ 176622 w 696864"/>
                  <a:gd name="connsiteY2" fmla="*/ 638928 h 638928"/>
                  <a:gd name="connsiteX3" fmla="*/ 376352 w 696864"/>
                  <a:gd name="connsiteY3" fmla="*/ 63428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83791"/>
                  <a:gd name="connsiteY0" fmla="*/ 37707 h 638928"/>
                  <a:gd name="connsiteX1" fmla="*/ 25400 w 683791"/>
                  <a:gd name="connsiteY1" fmla="*/ 626424 h 638928"/>
                  <a:gd name="connsiteX2" fmla="*/ 176622 w 683791"/>
                  <a:gd name="connsiteY2" fmla="*/ 638928 h 638928"/>
                  <a:gd name="connsiteX3" fmla="*/ 376352 w 683791"/>
                  <a:gd name="connsiteY3" fmla="*/ 634280 h 638928"/>
                  <a:gd name="connsiteX4" fmla="*/ 506364 w 683791"/>
                  <a:gd name="connsiteY4" fmla="*/ 599453 h 638928"/>
                  <a:gd name="connsiteX5" fmla="*/ 683771 w 683791"/>
                  <a:gd name="connsiteY5" fmla="*/ 113514 h 638928"/>
                  <a:gd name="connsiteX6" fmla="*/ 612415 w 683791"/>
                  <a:gd name="connsiteY6" fmla="*/ 9034 h 638928"/>
                  <a:gd name="connsiteX7" fmla="*/ 349774 w 683791"/>
                  <a:gd name="connsiteY7" fmla="*/ 52895 h 638928"/>
                  <a:gd name="connsiteX8" fmla="*/ 160256 w 683791"/>
                  <a:gd name="connsiteY8" fmla="*/ 0 h 638928"/>
                  <a:gd name="connsiteX9" fmla="*/ 94268 w 683791"/>
                  <a:gd name="connsiteY9" fmla="*/ 28280 h 638928"/>
                  <a:gd name="connsiteX10" fmla="*/ 0 w 683791"/>
                  <a:gd name="connsiteY10" fmla="*/ 37707 h 638928"/>
                  <a:gd name="connsiteX0" fmla="*/ 0 w 612415"/>
                  <a:gd name="connsiteY0" fmla="*/ 37707 h 638928"/>
                  <a:gd name="connsiteX1" fmla="*/ 25400 w 612415"/>
                  <a:gd name="connsiteY1" fmla="*/ 626424 h 638928"/>
                  <a:gd name="connsiteX2" fmla="*/ 176622 w 612415"/>
                  <a:gd name="connsiteY2" fmla="*/ 638928 h 638928"/>
                  <a:gd name="connsiteX3" fmla="*/ 376352 w 612415"/>
                  <a:gd name="connsiteY3" fmla="*/ 634280 h 638928"/>
                  <a:gd name="connsiteX4" fmla="*/ 506364 w 612415"/>
                  <a:gd name="connsiteY4" fmla="*/ 599453 h 638928"/>
                  <a:gd name="connsiteX5" fmla="*/ 505971 w 612415"/>
                  <a:gd name="connsiteY5" fmla="*/ 126214 h 638928"/>
                  <a:gd name="connsiteX6" fmla="*/ 612415 w 612415"/>
                  <a:gd name="connsiteY6" fmla="*/ 9034 h 638928"/>
                  <a:gd name="connsiteX7" fmla="*/ 349774 w 612415"/>
                  <a:gd name="connsiteY7" fmla="*/ 52895 h 638928"/>
                  <a:gd name="connsiteX8" fmla="*/ 160256 w 612415"/>
                  <a:gd name="connsiteY8" fmla="*/ 0 h 638928"/>
                  <a:gd name="connsiteX9" fmla="*/ 94268 w 612415"/>
                  <a:gd name="connsiteY9" fmla="*/ 28280 h 638928"/>
                  <a:gd name="connsiteX10" fmla="*/ 0 w 6124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49774 w 510815"/>
                  <a:gd name="connsiteY7" fmla="*/ 528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713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7134 h 638928"/>
                  <a:gd name="connsiteX7" fmla="*/ 305324 w 510815"/>
                  <a:gd name="connsiteY7" fmla="*/ 40195 h 638928"/>
                  <a:gd name="connsiteX8" fmla="*/ 160256 w 510815"/>
                  <a:gd name="connsiteY8" fmla="*/ 0 h 638928"/>
                  <a:gd name="connsiteX9" fmla="*/ 0 w 510815"/>
                  <a:gd name="connsiteY9" fmla="*/ 37707 h 638928"/>
                  <a:gd name="connsiteX0" fmla="*/ 0 w 504465"/>
                  <a:gd name="connsiteY0" fmla="*/ 37707 h 638928"/>
                  <a:gd name="connsiteX1" fmla="*/ 19050 w 504465"/>
                  <a:gd name="connsiteY1" fmla="*/ 626424 h 638928"/>
                  <a:gd name="connsiteX2" fmla="*/ 170272 w 504465"/>
                  <a:gd name="connsiteY2" fmla="*/ 638928 h 638928"/>
                  <a:gd name="connsiteX3" fmla="*/ 370002 w 504465"/>
                  <a:gd name="connsiteY3" fmla="*/ 634280 h 638928"/>
                  <a:gd name="connsiteX4" fmla="*/ 500014 w 504465"/>
                  <a:gd name="connsiteY4" fmla="*/ 599453 h 638928"/>
                  <a:gd name="connsiteX5" fmla="*/ 499621 w 504465"/>
                  <a:gd name="connsiteY5" fmla="*/ 126214 h 638928"/>
                  <a:gd name="connsiteX6" fmla="*/ 504465 w 504465"/>
                  <a:gd name="connsiteY6" fmla="*/ 47134 h 638928"/>
                  <a:gd name="connsiteX7" fmla="*/ 298974 w 504465"/>
                  <a:gd name="connsiteY7" fmla="*/ 40195 h 638928"/>
                  <a:gd name="connsiteX8" fmla="*/ 153906 w 504465"/>
                  <a:gd name="connsiteY8" fmla="*/ 0 h 638928"/>
                  <a:gd name="connsiteX9" fmla="*/ 0 w 504465"/>
                  <a:gd name="connsiteY9" fmla="*/ 37707 h 638928"/>
                  <a:gd name="connsiteX0" fmla="*/ 0 w 504465"/>
                  <a:gd name="connsiteY0" fmla="*/ 37707 h 638928"/>
                  <a:gd name="connsiteX1" fmla="*/ 25400 w 504465"/>
                  <a:gd name="connsiteY1" fmla="*/ 258124 h 638928"/>
                  <a:gd name="connsiteX2" fmla="*/ 170272 w 504465"/>
                  <a:gd name="connsiteY2" fmla="*/ 638928 h 638928"/>
                  <a:gd name="connsiteX3" fmla="*/ 370002 w 504465"/>
                  <a:gd name="connsiteY3" fmla="*/ 634280 h 638928"/>
                  <a:gd name="connsiteX4" fmla="*/ 500014 w 504465"/>
                  <a:gd name="connsiteY4" fmla="*/ 599453 h 638928"/>
                  <a:gd name="connsiteX5" fmla="*/ 499621 w 504465"/>
                  <a:gd name="connsiteY5" fmla="*/ 126214 h 638928"/>
                  <a:gd name="connsiteX6" fmla="*/ 504465 w 504465"/>
                  <a:gd name="connsiteY6" fmla="*/ 47134 h 638928"/>
                  <a:gd name="connsiteX7" fmla="*/ 298974 w 504465"/>
                  <a:gd name="connsiteY7" fmla="*/ 40195 h 638928"/>
                  <a:gd name="connsiteX8" fmla="*/ 153906 w 504465"/>
                  <a:gd name="connsiteY8" fmla="*/ 0 h 638928"/>
                  <a:gd name="connsiteX9" fmla="*/ 0 w 504465"/>
                  <a:gd name="connsiteY9" fmla="*/ 37707 h 638928"/>
                  <a:gd name="connsiteX0" fmla="*/ 0 w 504465"/>
                  <a:gd name="connsiteY0" fmla="*/ 37707 h 634280"/>
                  <a:gd name="connsiteX1" fmla="*/ 25400 w 504465"/>
                  <a:gd name="connsiteY1" fmla="*/ 258124 h 634280"/>
                  <a:gd name="connsiteX2" fmla="*/ 87722 w 504465"/>
                  <a:gd name="connsiteY2" fmla="*/ 251578 h 634280"/>
                  <a:gd name="connsiteX3" fmla="*/ 370002 w 504465"/>
                  <a:gd name="connsiteY3" fmla="*/ 634280 h 634280"/>
                  <a:gd name="connsiteX4" fmla="*/ 500014 w 504465"/>
                  <a:gd name="connsiteY4" fmla="*/ 599453 h 634280"/>
                  <a:gd name="connsiteX5" fmla="*/ 499621 w 504465"/>
                  <a:gd name="connsiteY5" fmla="*/ 126214 h 634280"/>
                  <a:gd name="connsiteX6" fmla="*/ 504465 w 504465"/>
                  <a:gd name="connsiteY6" fmla="*/ 47134 h 634280"/>
                  <a:gd name="connsiteX7" fmla="*/ 298974 w 504465"/>
                  <a:gd name="connsiteY7" fmla="*/ 40195 h 634280"/>
                  <a:gd name="connsiteX8" fmla="*/ 153906 w 504465"/>
                  <a:gd name="connsiteY8" fmla="*/ 0 h 634280"/>
                  <a:gd name="connsiteX9" fmla="*/ 0 w 504465"/>
                  <a:gd name="connsiteY9" fmla="*/ 37707 h 634280"/>
                  <a:gd name="connsiteX0" fmla="*/ 0 w 504465"/>
                  <a:gd name="connsiteY0" fmla="*/ 37707 h 599453"/>
                  <a:gd name="connsiteX1" fmla="*/ 25400 w 504465"/>
                  <a:gd name="connsiteY1" fmla="*/ 258124 h 599453"/>
                  <a:gd name="connsiteX2" fmla="*/ 87722 w 504465"/>
                  <a:gd name="connsiteY2" fmla="*/ 251578 h 599453"/>
                  <a:gd name="connsiteX3" fmla="*/ 500014 w 504465"/>
                  <a:gd name="connsiteY3" fmla="*/ 599453 h 599453"/>
                  <a:gd name="connsiteX4" fmla="*/ 499621 w 504465"/>
                  <a:gd name="connsiteY4" fmla="*/ 126214 h 599453"/>
                  <a:gd name="connsiteX5" fmla="*/ 504465 w 504465"/>
                  <a:gd name="connsiteY5" fmla="*/ 47134 h 599453"/>
                  <a:gd name="connsiteX6" fmla="*/ 298974 w 504465"/>
                  <a:gd name="connsiteY6" fmla="*/ 40195 h 599453"/>
                  <a:gd name="connsiteX7" fmla="*/ 153906 w 504465"/>
                  <a:gd name="connsiteY7" fmla="*/ 0 h 599453"/>
                  <a:gd name="connsiteX8" fmla="*/ 0 w 504465"/>
                  <a:gd name="connsiteY8" fmla="*/ 37707 h 599453"/>
                  <a:gd name="connsiteX0" fmla="*/ 0 w 504465"/>
                  <a:gd name="connsiteY0" fmla="*/ 37707 h 269253"/>
                  <a:gd name="connsiteX1" fmla="*/ 25400 w 504465"/>
                  <a:gd name="connsiteY1" fmla="*/ 258124 h 269253"/>
                  <a:gd name="connsiteX2" fmla="*/ 87722 w 504465"/>
                  <a:gd name="connsiteY2" fmla="*/ 251578 h 269253"/>
                  <a:gd name="connsiteX3" fmla="*/ 214264 w 504465"/>
                  <a:gd name="connsiteY3" fmla="*/ 269253 h 269253"/>
                  <a:gd name="connsiteX4" fmla="*/ 499621 w 504465"/>
                  <a:gd name="connsiteY4" fmla="*/ 126214 h 269253"/>
                  <a:gd name="connsiteX5" fmla="*/ 504465 w 504465"/>
                  <a:gd name="connsiteY5" fmla="*/ 47134 h 269253"/>
                  <a:gd name="connsiteX6" fmla="*/ 298974 w 504465"/>
                  <a:gd name="connsiteY6" fmla="*/ 40195 h 269253"/>
                  <a:gd name="connsiteX7" fmla="*/ 153906 w 504465"/>
                  <a:gd name="connsiteY7" fmla="*/ 0 h 269253"/>
                  <a:gd name="connsiteX8" fmla="*/ 0 w 504465"/>
                  <a:gd name="connsiteY8" fmla="*/ 37707 h 269253"/>
                  <a:gd name="connsiteX0" fmla="*/ 0 w 504465"/>
                  <a:gd name="connsiteY0" fmla="*/ 37707 h 269253"/>
                  <a:gd name="connsiteX1" fmla="*/ 25400 w 504465"/>
                  <a:gd name="connsiteY1" fmla="*/ 258124 h 269253"/>
                  <a:gd name="connsiteX2" fmla="*/ 87722 w 504465"/>
                  <a:gd name="connsiteY2" fmla="*/ 251578 h 269253"/>
                  <a:gd name="connsiteX3" fmla="*/ 214264 w 504465"/>
                  <a:gd name="connsiteY3" fmla="*/ 269253 h 269253"/>
                  <a:gd name="connsiteX4" fmla="*/ 504465 w 504465"/>
                  <a:gd name="connsiteY4" fmla="*/ 47134 h 269253"/>
                  <a:gd name="connsiteX5" fmla="*/ 298974 w 504465"/>
                  <a:gd name="connsiteY5" fmla="*/ 40195 h 269253"/>
                  <a:gd name="connsiteX6" fmla="*/ 153906 w 504465"/>
                  <a:gd name="connsiteY6" fmla="*/ 0 h 269253"/>
                  <a:gd name="connsiteX7" fmla="*/ 0 w 504465"/>
                  <a:gd name="connsiteY7" fmla="*/ 37707 h 269253"/>
                  <a:gd name="connsiteX0" fmla="*/ 0 w 298974"/>
                  <a:gd name="connsiteY0" fmla="*/ 37707 h 269253"/>
                  <a:gd name="connsiteX1" fmla="*/ 25400 w 298974"/>
                  <a:gd name="connsiteY1" fmla="*/ 258124 h 269253"/>
                  <a:gd name="connsiteX2" fmla="*/ 87722 w 298974"/>
                  <a:gd name="connsiteY2" fmla="*/ 251578 h 269253"/>
                  <a:gd name="connsiteX3" fmla="*/ 214264 w 298974"/>
                  <a:gd name="connsiteY3" fmla="*/ 269253 h 269253"/>
                  <a:gd name="connsiteX4" fmla="*/ 250465 w 298974"/>
                  <a:gd name="connsiteY4" fmla="*/ 110634 h 269253"/>
                  <a:gd name="connsiteX5" fmla="*/ 298974 w 298974"/>
                  <a:gd name="connsiteY5" fmla="*/ 40195 h 269253"/>
                  <a:gd name="connsiteX6" fmla="*/ 153906 w 298974"/>
                  <a:gd name="connsiteY6" fmla="*/ 0 h 269253"/>
                  <a:gd name="connsiteX7" fmla="*/ 0 w 298974"/>
                  <a:gd name="connsiteY7" fmla="*/ 37707 h 269253"/>
                  <a:gd name="connsiteX0" fmla="*/ 0 w 273574"/>
                  <a:gd name="connsiteY0" fmla="*/ 37707 h 269253"/>
                  <a:gd name="connsiteX1" fmla="*/ 25400 w 273574"/>
                  <a:gd name="connsiteY1" fmla="*/ 258124 h 269253"/>
                  <a:gd name="connsiteX2" fmla="*/ 87722 w 273574"/>
                  <a:gd name="connsiteY2" fmla="*/ 251578 h 269253"/>
                  <a:gd name="connsiteX3" fmla="*/ 214264 w 273574"/>
                  <a:gd name="connsiteY3" fmla="*/ 269253 h 269253"/>
                  <a:gd name="connsiteX4" fmla="*/ 250465 w 273574"/>
                  <a:gd name="connsiteY4" fmla="*/ 110634 h 269253"/>
                  <a:gd name="connsiteX5" fmla="*/ 273574 w 273574"/>
                  <a:gd name="connsiteY5" fmla="*/ 40195 h 269253"/>
                  <a:gd name="connsiteX6" fmla="*/ 153906 w 273574"/>
                  <a:gd name="connsiteY6" fmla="*/ 0 h 269253"/>
                  <a:gd name="connsiteX7" fmla="*/ 0 w 273574"/>
                  <a:gd name="connsiteY7" fmla="*/ 37707 h 269253"/>
                  <a:gd name="connsiteX0" fmla="*/ 0 w 260874"/>
                  <a:gd name="connsiteY0" fmla="*/ 44057 h 269253"/>
                  <a:gd name="connsiteX1" fmla="*/ 12700 w 260874"/>
                  <a:gd name="connsiteY1" fmla="*/ 258124 h 269253"/>
                  <a:gd name="connsiteX2" fmla="*/ 75022 w 260874"/>
                  <a:gd name="connsiteY2" fmla="*/ 251578 h 269253"/>
                  <a:gd name="connsiteX3" fmla="*/ 201564 w 260874"/>
                  <a:gd name="connsiteY3" fmla="*/ 269253 h 269253"/>
                  <a:gd name="connsiteX4" fmla="*/ 237765 w 260874"/>
                  <a:gd name="connsiteY4" fmla="*/ 110634 h 269253"/>
                  <a:gd name="connsiteX5" fmla="*/ 260874 w 260874"/>
                  <a:gd name="connsiteY5" fmla="*/ 40195 h 269253"/>
                  <a:gd name="connsiteX6" fmla="*/ 141206 w 260874"/>
                  <a:gd name="connsiteY6" fmla="*/ 0 h 269253"/>
                  <a:gd name="connsiteX7" fmla="*/ 0 w 260874"/>
                  <a:gd name="connsiteY7" fmla="*/ 44057 h 269253"/>
                  <a:gd name="connsiteX0" fmla="*/ 0 w 240609"/>
                  <a:gd name="connsiteY0" fmla="*/ 44057 h 269253"/>
                  <a:gd name="connsiteX1" fmla="*/ 12700 w 240609"/>
                  <a:gd name="connsiteY1" fmla="*/ 258124 h 269253"/>
                  <a:gd name="connsiteX2" fmla="*/ 75022 w 240609"/>
                  <a:gd name="connsiteY2" fmla="*/ 251578 h 269253"/>
                  <a:gd name="connsiteX3" fmla="*/ 201564 w 240609"/>
                  <a:gd name="connsiteY3" fmla="*/ 269253 h 269253"/>
                  <a:gd name="connsiteX4" fmla="*/ 237765 w 240609"/>
                  <a:gd name="connsiteY4" fmla="*/ 110634 h 269253"/>
                  <a:gd name="connsiteX5" fmla="*/ 141206 w 240609"/>
                  <a:gd name="connsiteY5" fmla="*/ 0 h 269253"/>
                  <a:gd name="connsiteX6" fmla="*/ 0 w 240609"/>
                  <a:gd name="connsiteY6" fmla="*/ 44057 h 269253"/>
                  <a:gd name="connsiteX0" fmla="*/ 0 w 240609"/>
                  <a:gd name="connsiteY0" fmla="*/ 37707 h 262903"/>
                  <a:gd name="connsiteX1" fmla="*/ 12700 w 240609"/>
                  <a:gd name="connsiteY1" fmla="*/ 251774 h 262903"/>
                  <a:gd name="connsiteX2" fmla="*/ 75022 w 240609"/>
                  <a:gd name="connsiteY2" fmla="*/ 245228 h 262903"/>
                  <a:gd name="connsiteX3" fmla="*/ 201564 w 240609"/>
                  <a:gd name="connsiteY3" fmla="*/ 262903 h 262903"/>
                  <a:gd name="connsiteX4" fmla="*/ 237765 w 240609"/>
                  <a:gd name="connsiteY4" fmla="*/ 104284 h 262903"/>
                  <a:gd name="connsiteX5" fmla="*/ 160297 w 240609"/>
                  <a:gd name="connsiteY5" fmla="*/ 0 h 262903"/>
                  <a:gd name="connsiteX6" fmla="*/ 0 w 240609"/>
                  <a:gd name="connsiteY6" fmla="*/ 37707 h 262903"/>
                  <a:gd name="connsiteX0" fmla="*/ 0 w 235289"/>
                  <a:gd name="connsiteY0" fmla="*/ 37707 h 262903"/>
                  <a:gd name="connsiteX1" fmla="*/ 12700 w 235289"/>
                  <a:gd name="connsiteY1" fmla="*/ 251774 h 262903"/>
                  <a:gd name="connsiteX2" fmla="*/ 75022 w 235289"/>
                  <a:gd name="connsiteY2" fmla="*/ 245228 h 262903"/>
                  <a:gd name="connsiteX3" fmla="*/ 201564 w 235289"/>
                  <a:gd name="connsiteY3" fmla="*/ 262903 h 262903"/>
                  <a:gd name="connsiteX4" fmla="*/ 223447 w 235289"/>
                  <a:gd name="connsiteY4" fmla="*/ 104284 h 262903"/>
                  <a:gd name="connsiteX5" fmla="*/ 160297 w 235289"/>
                  <a:gd name="connsiteY5" fmla="*/ 0 h 262903"/>
                  <a:gd name="connsiteX6" fmla="*/ 0 w 235289"/>
                  <a:gd name="connsiteY6" fmla="*/ 37707 h 262903"/>
                  <a:gd name="connsiteX0" fmla="*/ 0 w 235289"/>
                  <a:gd name="connsiteY0" fmla="*/ 41517 h 266713"/>
                  <a:gd name="connsiteX1" fmla="*/ 12700 w 235289"/>
                  <a:gd name="connsiteY1" fmla="*/ 255584 h 266713"/>
                  <a:gd name="connsiteX2" fmla="*/ 75022 w 235289"/>
                  <a:gd name="connsiteY2" fmla="*/ 249038 h 266713"/>
                  <a:gd name="connsiteX3" fmla="*/ 201564 w 235289"/>
                  <a:gd name="connsiteY3" fmla="*/ 266713 h 266713"/>
                  <a:gd name="connsiteX4" fmla="*/ 223447 w 235289"/>
                  <a:gd name="connsiteY4" fmla="*/ 108094 h 266713"/>
                  <a:gd name="connsiteX5" fmla="*/ 191797 w 235289"/>
                  <a:gd name="connsiteY5" fmla="*/ 0 h 266713"/>
                  <a:gd name="connsiteX6" fmla="*/ 0 w 235289"/>
                  <a:gd name="connsiteY6" fmla="*/ 41517 h 266713"/>
                  <a:gd name="connsiteX0" fmla="*/ 0 w 229305"/>
                  <a:gd name="connsiteY0" fmla="*/ 41517 h 266713"/>
                  <a:gd name="connsiteX1" fmla="*/ 12700 w 229305"/>
                  <a:gd name="connsiteY1" fmla="*/ 255584 h 266713"/>
                  <a:gd name="connsiteX2" fmla="*/ 75022 w 229305"/>
                  <a:gd name="connsiteY2" fmla="*/ 249038 h 266713"/>
                  <a:gd name="connsiteX3" fmla="*/ 201564 w 229305"/>
                  <a:gd name="connsiteY3" fmla="*/ 266713 h 266713"/>
                  <a:gd name="connsiteX4" fmla="*/ 200538 w 229305"/>
                  <a:gd name="connsiteY4" fmla="*/ 100474 h 266713"/>
                  <a:gd name="connsiteX5" fmla="*/ 191797 w 229305"/>
                  <a:gd name="connsiteY5" fmla="*/ 0 h 266713"/>
                  <a:gd name="connsiteX6" fmla="*/ 0 w 229305"/>
                  <a:gd name="connsiteY6" fmla="*/ 41517 h 266713"/>
                  <a:gd name="connsiteX0" fmla="*/ 0 w 218441"/>
                  <a:gd name="connsiteY0" fmla="*/ 41517 h 262903"/>
                  <a:gd name="connsiteX1" fmla="*/ 12700 w 218441"/>
                  <a:gd name="connsiteY1" fmla="*/ 255584 h 262903"/>
                  <a:gd name="connsiteX2" fmla="*/ 75022 w 218441"/>
                  <a:gd name="connsiteY2" fmla="*/ 249038 h 262903"/>
                  <a:gd name="connsiteX3" fmla="*/ 187246 w 218441"/>
                  <a:gd name="connsiteY3" fmla="*/ 262903 h 262903"/>
                  <a:gd name="connsiteX4" fmla="*/ 200538 w 218441"/>
                  <a:gd name="connsiteY4" fmla="*/ 100474 h 262903"/>
                  <a:gd name="connsiteX5" fmla="*/ 191797 w 218441"/>
                  <a:gd name="connsiteY5" fmla="*/ 0 h 262903"/>
                  <a:gd name="connsiteX6" fmla="*/ 0 w 218441"/>
                  <a:gd name="connsiteY6" fmla="*/ 41517 h 262903"/>
                  <a:gd name="connsiteX0" fmla="*/ 0 w 222906"/>
                  <a:gd name="connsiteY0" fmla="*/ 41517 h 262903"/>
                  <a:gd name="connsiteX1" fmla="*/ 12700 w 222906"/>
                  <a:gd name="connsiteY1" fmla="*/ 255584 h 262903"/>
                  <a:gd name="connsiteX2" fmla="*/ 75022 w 222906"/>
                  <a:gd name="connsiteY2" fmla="*/ 249038 h 262903"/>
                  <a:gd name="connsiteX3" fmla="*/ 187246 w 222906"/>
                  <a:gd name="connsiteY3" fmla="*/ 262903 h 262903"/>
                  <a:gd name="connsiteX4" fmla="*/ 214856 w 222906"/>
                  <a:gd name="connsiteY4" fmla="*/ 104284 h 262903"/>
                  <a:gd name="connsiteX5" fmla="*/ 191797 w 222906"/>
                  <a:gd name="connsiteY5" fmla="*/ 0 h 262903"/>
                  <a:gd name="connsiteX6" fmla="*/ 0 w 222906"/>
                  <a:gd name="connsiteY6" fmla="*/ 41517 h 262903"/>
                  <a:gd name="connsiteX0" fmla="*/ 24527 w 210206"/>
                  <a:gd name="connsiteY0" fmla="*/ 22467 h 262903"/>
                  <a:gd name="connsiteX1" fmla="*/ 0 w 210206"/>
                  <a:gd name="connsiteY1" fmla="*/ 255584 h 262903"/>
                  <a:gd name="connsiteX2" fmla="*/ 62322 w 210206"/>
                  <a:gd name="connsiteY2" fmla="*/ 249038 h 262903"/>
                  <a:gd name="connsiteX3" fmla="*/ 174546 w 210206"/>
                  <a:gd name="connsiteY3" fmla="*/ 262903 h 262903"/>
                  <a:gd name="connsiteX4" fmla="*/ 202156 w 210206"/>
                  <a:gd name="connsiteY4" fmla="*/ 104284 h 262903"/>
                  <a:gd name="connsiteX5" fmla="*/ 179097 w 210206"/>
                  <a:gd name="connsiteY5" fmla="*/ 0 h 262903"/>
                  <a:gd name="connsiteX6" fmla="*/ 24527 w 210206"/>
                  <a:gd name="connsiteY6" fmla="*/ 22467 h 262903"/>
                  <a:gd name="connsiteX0" fmla="*/ 1618 w 187297"/>
                  <a:gd name="connsiteY0" fmla="*/ 22467 h 262903"/>
                  <a:gd name="connsiteX1" fmla="*/ 0 w 187297"/>
                  <a:gd name="connsiteY1" fmla="*/ 240344 h 262903"/>
                  <a:gd name="connsiteX2" fmla="*/ 39413 w 187297"/>
                  <a:gd name="connsiteY2" fmla="*/ 249038 h 262903"/>
                  <a:gd name="connsiteX3" fmla="*/ 151637 w 187297"/>
                  <a:gd name="connsiteY3" fmla="*/ 262903 h 262903"/>
                  <a:gd name="connsiteX4" fmla="*/ 179247 w 187297"/>
                  <a:gd name="connsiteY4" fmla="*/ 104284 h 262903"/>
                  <a:gd name="connsiteX5" fmla="*/ 156188 w 187297"/>
                  <a:gd name="connsiteY5" fmla="*/ 0 h 262903"/>
                  <a:gd name="connsiteX6" fmla="*/ 1618 w 187297"/>
                  <a:gd name="connsiteY6" fmla="*/ 22467 h 262903"/>
                  <a:gd name="connsiteX0" fmla="*/ 11295 w 196974"/>
                  <a:gd name="connsiteY0" fmla="*/ 22467 h 262903"/>
                  <a:gd name="connsiteX1" fmla="*/ 11580 w 196974"/>
                  <a:gd name="connsiteY1" fmla="*/ 117662 h 262903"/>
                  <a:gd name="connsiteX2" fmla="*/ 9677 w 196974"/>
                  <a:gd name="connsiteY2" fmla="*/ 240344 h 262903"/>
                  <a:gd name="connsiteX3" fmla="*/ 49090 w 196974"/>
                  <a:gd name="connsiteY3" fmla="*/ 249038 h 262903"/>
                  <a:gd name="connsiteX4" fmla="*/ 161314 w 196974"/>
                  <a:gd name="connsiteY4" fmla="*/ 262903 h 262903"/>
                  <a:gd name="connsiteX5" fmla="*/ 188924 w 196974"/>
                  <a:gd name="connsiteY5" fmla="*/ 104284 h 262903"/>
                  <a:gd name="connsiteX6" fmla="*/ 165865 w 196974"/>
                  <a:gd name="connsiteY6" fmla="*/ 0 h 262903"/>
                  <a:gd name="connsiteX7" fmla="*/ 11295 w 196974"/>
                  <a:gd name="connsiteY7" fmla="*/ 22467 h 262903"/>
                  <a:gd name="connsiteX0" fmla="*/ 20236 w 205915"/>
                  <a:gd name="connsiteY0" fmla="*/ 22467 h 262903"/>
                  <a:gd name="connsiteX1" fmla="*/ 476 w 205915"/>
                  <a:gd name="connsiteY1" fmla="*/ 125282 h 262903"/>
                  <a:gd name="connsiteX2" fmla="*/ 18618 w 205915"/>
                  <a:gd name="connsiteY2" fmla="*/ 240344 h 262903"/>
                  <a:gd name="connsiteX3" fmla="*/ 58031 w 205915"/>
                  <a:gd name="connsiteY3" fmla="*/ 249038 h 262903"/>
                  <a:gd name="connsiteX4" fmla="*/ 170255 w 205915"/>
                  <a:gd name="connsiteY4" fmla="*/ 262903 h 262903"/>
                  <a:gd name="connsiteX5" fmla="*/ 197865 w 205915"/>
                  <a:gd name="connsiteY5" fmla="*/ 104284 h 262903"/>
                  <a:gd name="connsiteX6" fmla="*/ 174806 w 205915"/>
                  <a:gd name="connsiteY6" fmla="*/ 0 h 262903"/>
                  <a:gd name="connsiteX7" fmla="*/ 20236 w 205915"/>
                  <a:gd name="connsiteY7" fmla="*/ 22467 h 26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15" h="262903">
                    <a:moveTo>
                      <a:pt x="20236" y="22467"/>
                    </a:moveTo>
                    <a:cubicBezTo>
                      <a:pt x="-5478" y="42077"/>
                      <a:pt x="746" y="88969"/>
                      <a:pt x="476" y="125282"/>
                    </a:cubicBezTo>
                    <a:cubicBezTo>
                      <a:pt x="206" y="161595"/>
                      <a:pt x="12366" y="218448"/>
                      <a:pt x="18618" y="240344"/>
                    </a:cubicBezTo>
                    <a:lnTo>
                      <a:pt x="58031" y="249038"/>
                    </a:lnTo>
                    <a:lnTo>
                      <a:pt x="170255" y="262903"/>
                    </a:lnTo>
                    <a:cubicBezTo>
                      <a:pt x="239712" y="228829"/>
                      <a:pt x="183747" y="142460"/>
                      <a:pt x="197865" y="104284"/>
                    </a:cubicBezTo>
                    <a:lnTo>
                      <a:pt x="174806" y="0"/>
                    </a:lnTo>
                    <a:lnTo>
                      <a:pt x="20236" y="22467"/>
                    </a:lnTo>
                    <a:close/>
                  </a:path>
                </a:pathLst>
              </a:custGeom>
              <a:solidFill>
                <a:srgbClr val="FF65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Freeform 26"/>
              <p:cNvSpPr/>
              <p:nvPr/>
            </p:nvSpPr>
            <p:spPr>
              <a:xfrm>
                <a:off x="5802375" y="97576"/>
                <a:ext cx="720601" cy="1334434"/>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631203"/>
                  <a:gd name="connsiteX1" fmla="*/ 25400 w 696864"/>
                  <a:gd name="connsiteY1" fmla="*/ 626424 h 631203"/>
                  <a:gd name="connsiteX2" fmla="*/ 163922 w 696864"/>
                  <a:gd name="connsiteY2" fmla="*/ 581778 h 631203"/>
                  <a:gd name="connsiteX3" fmla="*/ 579552 w 696864"/>
                  <a:gd name="connsiteY3" fmla="*/ 577130 h 631203"/>
                  <a:gd name="connsiteX4" fmla="*/ 696864 w 696864"/>
                  <a:gd name="connsiteY4" fmla="*/ 631203 h 631203"/>
                  <a:gd name="connsiteX5" fmla="*/ 683771 w 696864"/>
                  <a:gd name="connsiteY5" fmla="*/ 113514 h 631203"/>
                  <a:gd name="connsiteX6" fmla="*/ 612415 w 696864"/>
                  <a:gd name="connsiteY6" fmla="*/ 9034 h 631203"/>
                  <a:gd name="connsiteX7" fmla="*/ 349774 w 696864"/>
                  <a:gd name="connsiteY7" fmla="*/ 52895 h 631203"/>
                  <a:gd name="connsiteX8" fmla="*/ 160256 w 696864"/>
                  <a:gd name="connsiteY8" fmla="*/ 0 h 631203"/>
                  <a:gd name="connsiteX9" fmla="*/ 94268 w 696864"/>
                  <a:gd name="connsiteY9" fmla="*/ 28280 h 631203"/>
                  <a:gd name="connsiteX10" fmla="*/ 0 w 696864"/>
                  <a:gd name="connsiteY10" fmla="*/ 37707 h 631203"/>
                  <a:gd name="connsiteX0" fmla="*/ 0 w 696864"/>
                  <a:gd name="connsiteY0" fmla="*/ 37707 h 638928"/>
                  <a:gd name="connsiteX1" fmla="*/ 25400 w 696864"/>
                  <a:gd name="connsiteY1" fmla="*/ 626424 h 638928"/>
                  <a:gd name="connsiteX2" fmla="*/ 176622 w 696864"/>
                  <a:gd name="connsiteY2" fmla="*/ 638928 h 638928"/>
                  <a:gd name="connsiteX3" fmla="*/ 579552 w 696864"/>
                  <a:gd name="connsiteY3" fmla="*/ 57713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96864"/>
                  <a:gd name="connsiteY0" fmla="*/ 37707 h 638928"/>
                  <a:gd name="connsiteX1" fmla="*/ 25400 w 696864"/>
                  <a:gd name="connsiteY1" fmla="*/ 626424 h 638928"/>
                  <a:gd name="connsiteX2" fmla="*/ 176622 w 696864"/>
                  <a:gd name="connsiteY2" fmla="*/ 638928 h 638928"/>
                  <a:gd name="connsiteX3" fmla="*/ 376352 w 696864"/>
                  <a:gd name="connsiteY3" fmla="*/ 63428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83791"/>
                  <a:gd name="connsiteY0" fmla="*/ 37707 h 638928"/>
                  <a:gd name="connsiteX1" fmla="*/ 25400 w 683791"/>
                  <a:gd name="connsiteY1" fmla="*/ 626424 h 638928"/>
                  <a:gd name="connsiteX2" fmla="*/ 176622 w 683791"/>
                  <a:gd name="connsiteY2" fmla="*/ 638928 h 638928"/>
                  <a:gd name="connsiteX3" fmla="*/ 376352 w 683791"/>
                  <a:gd name="connsiteY3" fmla="*/ 634280 h 638928"/>
                  <a:gd name="connsiteX4" fmla="*/ 506364 w 683791"/>
                  <a:gd name="connsiteY4" fmla="*/ 599453 h 638928"/>
                  <a:gd name="connsiteX5" fmla="*/ 683771 w 683791"/>
                  <a:gd name="connsiteY5" fmla="*/ 113514 h 638928"/>
                  <a:gd name="connsiteX6" fmla="*/ 612415 w 683791"/>
                  <a:gd name="connsiteY6" fmla="*/ 9034 h 638928"/>
                  <a:gd name="connsiteX7" fmla="*/ 349774 w 683791"/>
                  <a:gd name="connsiteY7" fmla="*/ 52895 h 638928"/>
                  <a:gd name="connsiteX8" fmla="*/ 160256 w 683791"/>
                  <a:gd name="connsiteY8" fmla="*/ 0 h 638928"/>
                  <a:gd name="connsiteX9" fmla="*/ 94268 w 683791"/>
                  <a:gd name="connsiteY9" fmla="*/ 28280 h 638928"/>
                  <a:gd name="connsiteX10" fmla="*/ 0 w 683791"/>
                  <a:gd name="connsiteY10" fmla="*/ 37707 h 638928"/>
                  <a:gd name="connsiteX0" fmla="*/ 0 w 612415"/>
                  <a:gd name="connsiteY0" fmla="*/ 37707 h 638928"/>
                  <a:gd name="connsiteX1" fmla="*/ 25400 w 612415"/>
                  <a:gd name="connsiteY1" fmla="*/ 626424 h 638928"/>
                  <a:gd name="connsiteX2" fmla="*/ 176622 w 612415"/>
                  <a:gd name="connsiteY2" fmla="*/ 638928 h 638928"/>
                  <a:gd name="connsiteX3" fmla="*/ 376352 w 612415"/>
                  <a:gd name="connsiteY3" fmla="*/ 634280 h 638928"/>
                  <a:gd name="connsiteX4" fmla="*/ 506364 w 612415"/>
                  <a:gd name="connsiteY4" fmla="*/ 599453 h 638928"/>
                  <a:gd name="connsiteX5" fmla="*/ 505971 w 612415"/>
                  <a:gd name="connsiteY5" fmla="*/ 126214 h 638928"/>
                  <a:gd name="connsiteX6" fmla="*/ 612415 w 612415"/>
                  <a:gd name="connsiteY6" fmla="*/ 9034 h 638928"/>
                  <a:gd name="connsiteX7" fmla="*/ 349774 w 612415"/>
                  <a:gd name="connsiteY7" fmla="*/ 52895 h 638928"/>
                  <a:gd name="connsiteX8" fmla="*/ 160256 w 612415"/>
                  <a:gd name="connsiteY8" fmla="*/ 0 h 638928"/>
                  <a:gd name="connsiteX9" fmla="*/ 94268 w 612415"/>
                  <a:gd name="connsiteY9" fmla="*/ 28280 h 638928"/>
                  <a:gd name="connsiteX10" fmla="*/ 0 w 6124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49774 w 510815"/>
                  <a:gd name="connsiteY7" fmla="*/ 528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713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1293174"/>
                  <a:gd name="connsiteX1" fmla="*/ 30304 w 510815"/>
                  <a:gd name="connsiteY1" fmla="*/ 1293174 h 1293174"/>
                  <a:gd name="connsiteX2" fmla="*/ 176622 w 510815"/>
                  <a:gd name="connsiteY2" fmla="*/ 638928 h 1293174"/>
                  <a:gd name="connsiteX3" fmla="*/ 376352 w 510815"/>
                  <a:gd name="connsiteY3" fmla="*/ 634280 h 1293174"/>
                  <a:gd name="connsiteX4" fmla="*/ 506364 w 510815"/>
                  <a:gd name="connsiteY4" fmla="*/ 599453 h 1293174"/>
                  <a:gd name="connsiteX5" fmla="*/ 505971 w 510815"/>
                  <a:gd name="connsiteY5" fmla="*/ 126214 h 1293174"/>
                  <a:gd name="connsiteX6" fmla="*/ 510815 w 510815"/>
                  <a:gd name="connsiteY6" fmla="*/ 47134 h 1293174"/>
                  <a:gd name="connsiteX7" fmla="*/ 305324 w 510815"/>
                  <a:gd name="connsiteY7" fmla="*/ 40195 h 1293174"/>
                  <a:gd name="connsiteX8" fmla="*/ 160256 w 510815"/>
                  <a:gd name="connsiteY8" fmla="*/ 0 h 1293174"/>
                  <a:gd name="connsiteX9" fmla="*/ 94268 w 510815"/>
                  <a:gd name="connsiteY9" fmla="*/ 28280 h 1293174"/>
                  <a:gd name="connsiteX10" fmla="*/ 0 w 510815"/>
                  <a:gd name="connsiteY10" fmla="*/ 37707 h 1293174"/>
                  <a:gd name="connsiteX0" fmla="*/ 0 w 510815"/>
                  <a:gd name="connsiteY0" fmla="*/ 37707 h 1293174"/>
                  <a:gd name="connsiteX1" fmla="*/ 30304 w 510815"/>
                  <a:gd name="connsiteY1" fmla="*/ 1293174 h 1293174"/>
                  <a:gd name="connsiteX2" fmla="*/ 171718 w 510815"/>
                  <a:gd name="connsiteY2" fmla="*/ 1235828 h 1293174"/>
                  <a:gd name="connsiteX3" fmla="*/ 376352 w 510815"/>
                  <a:gd name="connsiteY3" fmla="*/ 634280 h 1293174"/>
                  <a:gd name="connsiteX4" fmla="*/ 506364 w 510815"/>
                  <a:gd name="connsiteY4" fmla="*/ 599453 h 1293174"/>
                  <a:gd name="connsiteX5" fmla="*/ 505971 w 510815"/>
                  <a:gd name="connsiteY5" fmla="*/ 126214 h 1293174"/>
                  <a:gd name="connsiteX6" fmla="*/ 510815 w 510815"/>
                  <a:gd name="connsiteY6" fmla="*/ 47134 h 1293174"/>
                  <a:gd name="connsiteX7" fmla="*/ 305324 w 510815"/>
                  <a:gd name="connsiteY7" fmla="*/ 40195 h 1293174"/>
                  <a:gd name="connsiteX8" fmla="*/ 160256 w 510815"/>
                  <a:gd name="connsiteY8" fmla="*/ 0 h 1293174"/>
                  <a:gd name="connsiteX9" fmla="*/ 94268 w 510815"/>
                  <a:gd name="connsiteY9" fmla="*/ 28280 h 1293174"/>
                  <a:gd name="connsiteX10" fmla="*/ 0 w 510815"/>
                  <a:gd name="connsiteY10" fmla="*/ 37707 h 1293174"/>
                  <a:gd name="connsiteX0" fmla="*/ 0 w 510815"/>
                  <a:gd name="connsiteY0" fmla="*/ 37707 h 1345480"/>
                  <a:gd name="connsiteX1" fmla="*/ 30304 w 510815"/>
                  <a:gd name="connsiteY1" fmla="*/ 1293174 h 1345480"/>
                  <a:gd name="connsiteX2" fmla="*/ 171718 w 510815"/>
                  <a:gd name="connsiteY2" fmla="*/ 1235828 h 1345480"/>
                  <a:gd name="connsiteX3" fmla="*/ 248846 w 510815"/>
                  <a:gd name="connsiteY3" fmla="*/ 1345480 h 1345480"/>
                  <a:gd name="connsiteX4" fmla="*/ 506364 w 510815"/>
                  <a:gd name="connsiteY4" fmla="*/ 599453 h 1345480"/>
                  <a:gd name="connsiteX5" fmla="*/ 505971 w 510815"/>
                  <a:gd name="connsiteY5" fmla="*/ 126214 h 1345480"/>
                  <a:gd name="connsiteX6" fmla="*/ 510815 w 510815"/>
                  <a:gd name="connsiteY6" fmla="*/ 47134 h 1345480"/>
                  <a:gd name="connsiteX7" fmla="*/ 305324 w 510815"/>
                  <a:gd name="connsiteY7" fmla="*/ 40195 h 1345480"/>
                  <a:gd name="connsiteX8" fmla="*/ 160256 w 510815"/>
                  <a:gd name="connsiteY8" fmla="*/ 0 h 1345480"/>
                  <a:gd name="connsiteX9" fmla="*/ 94268 w 510815"/>
                  <a:gd name="connsiteY9" fmla="*/ 28280 h 1345480"/>
                  <a:gd name="connsiteX10" fmla="*/ 0 w 510815"/>
                  <a:gd name="connsiteY10" fmla="*/ 37707 h 1345480"/>
                  <a:gd name="connsiteX0" fmla="*/ 0 w 510815"/>
                  <a:gd name="connsiteY0" fmla="*/ 37707 h 1345480"/>
                  <a:gd name="connsiteX1" fmla="*/ 30304 w 510815"/>
                  <a:gd name="connsiteY1" fmla="*/ 1293174 h 1345480"/>
                  <a:gd name="connsiteX2" fmla="*/ 171718 w 510815"/>
                  <a:gd name="connsiteY2" fmla="*/ 1235828 h 1345480"/>
                  <a:gd name="connsiteX3" fmla="*/ 248846 w 510815"/>
                  <a:gd name="connsiteY3" fmla="*/ 1345480 h 1345480"/>
                  <a:gd name="connsiteX4" fmla="*/ 413187 w 510815"/>
                  <a:gd name="connsiteY4" fmla="*/ 1278903 h 1345480"/>
                  <a:gd name="connsiteX5" fmla="*/ 505971 w 510815"/>
                  <a:gd name="connsiteY5" fmla="*/ 126214 h 1345480"/>
                  <a:gd name="connsiteX6" fmla="*/ 510815 w 510815"/>
                  <a:gd name="connsiteY6" fmla="*/ 47134 h 1345480"/>
                  <a:gd name="connsiteX7" fmla="*/ 305324 w 510815"/>
                  <a:gd name="connsiteY7" fmla="*/ 40195 h 1345480"/>
                  <a:gd name="connsiteX8" fmla="*/ 160256 w 510815"/>
                  <a:gd name="connsiteY8" fmla="*/ 0 h 1345480"/>
                  <a:gd name="connsiteX9" fmla="*/ 94268 w 510815"/>
                  <a:gd name="connsiteY9" fmla="*/ 28280 h 1345480"/>
                  <a:gd name="connsiteX10" fmla="*/ 0 w 510815"/>
                  <a:gd name="connsiteY10" fmla="*/ 37707 h 1345480"/>
                  <a:gd name="connsiteX0" fmla="*/ 0 w 510815"/>
                  <a:gd name="connsiteY0" fmla="*/ 37707 h 1345480"/>
                  <a:gd name="connsiteX1" fmla="*/ 30304 w 510815"/>
                  <a:gd name="connsiteY1" fmla="*/ 1293174 h 1345480"/>
                  <a:gd name="connsiteX2" fmla="*/ 171718 w 510815"/>
                  <a:gd name="connsiteY2" fmla="*/ 1235828 h 1345480"/>
                  <a:gd name="connsiteX3" fmla="*/ 248846 w 510815"/>
                  <a:gd name="connsiteY3" fmla="*/ 1345480 h 1345480"/>
                  <a:gd name="connsiteX4" fmla="*/ 413187 w 510815"/>
                  <a:gd name="connsiteY4" fmla="*/ 1278903 h 1345480"/>
                  <a:gd name="connsiteX5" fmla="*/ 432410 w 510815"/>
                  <a:gd name="connsiteY5" fmla="*/ 1059664 h 1345480"/>
                  <a:gd name="connsiteX6" fmla="*/ 510815 w 510815"/>
                  <a:gd name="connsiteY6" fmla="*/ 47134 h 1345480"/>
                  <a:gd name="connsiteX7" fmla="*/ 305324 w 510815"/>
                  <a:gd name="connsiteY7" fmla="*/ 40195 h 1345480"/>
                  <a:gd name="connsiteX8" fmla="*/ 160256 w 510815"/>
                  <a:gd name="connsiteY8" fmla="*/ 0 h 1345480"/>
                  <a:gd name="connsiteX9" fmla="*/ 94268 w 510815"/>
                  <a:gd name="connsiteY9" fmla="*/ 28280 h 1345480"/>
                  <a:gd name="connsiteX10" fmla="*/ 0 w 510815"/>
                  <a:gd name="connsiteY10" fmla="*/ 37707 h 1345480"/>
                  <a:gd name="connsiteX0" fmla="*/ 0 w 530431"/>
                  <a:gd name="connsiteY0" fmla="*/ 37707 h 1345480"/>
                  <a:gd name="connsiteX1" fmla="*/ 30304 w 530431"/>
                  <a:gd name="connsiteY1" fmla="*/ 1293174 h 1345480"/>
                  <a:gd name="connsiteX2" fmla="*/ 171718 w 530431"/>
                  <a:gd name="connsiteY2" fmla="*/ 1235828 h 1345480"/>
                  <a:gd name="connsiteX3" fmla="*/ 248846 w 530431"/>
                  <a:gd name="connsiteY3" fmla="*/ 1345480 h 1345480"/>
                  <a:gd name="connsiteX4" fmla="*/ 413187 w 530431"/>
                  <a:gd name="connsiteY4" fmla="*/ 1278903 h 1345480"/>
                  <a:gd name="connsiteX5" fmla="*/ 432410 w 530431"/>
                  <a:gd name="connsiteY5" fmla="*/ 1059664 h 1345480"/>
                  <a:gd name="connsiteX6" fmla="*/ 530431 w 530431"/>
                  <a:gd name="connsiteY6" fmla="*/ 1012334 h 1345480"/>
                  <a:gd name="connsiteX7" fmla="*/ 305324 w 530431"/>
                  <a:gd name="connsiteY7" fmla="*/ 40195 h 1345480"/>
                  <a:gd name="connsiteX8" fmla="*/ 160256 w 530431"/>
                  <a:gd name="connsiteY8" fmla="*/ 0 h 1345480"/>
                  <a:gd name="connsiteX9" fmla="*/ 94268 w 530431"/>
                  <a:gd name="connsiteY9" fmla="*/ 28280 h 1345480"/>
                  <a:gd name="connsiteX10" fmla="*/ 0 w 530431"/>
                  <a:gd name="connsiteY10" fmla="*/ 37707 h 1345480"/>
                  <a:gd name="connsiteX0" fmla="*/ 0 w 530431"/>
                  <a:gd name="connsiteY0" fmla="*/ 37707 h 1345480"/>
                  <a:gd name="connsiteX1" fmla="*/ 30304 w 530431"/>
                  <a:gd name="connsiteY1" fmla="*/ 1293174 h 1345480"/>
                  <a:gd name="connsiteX2" fmla="*/ 171718 w 530431"/>
                  <a:gd name="connsiteY2" fmla="*/ 1235828 h 1345480"/>
                  <a:gd name="connsiteX3" fmla="*/ 248846 w 530431"/>
                  <a:gd name="connsiteY3" fmla="*/ 1345480 h 1345480"/>
                  <a:gd name="connsiteX4" fmla="*/ 413187 w 530431"/>
                  <a:gd name="connsiteY4" fmla="*/ 1278903 h 1345480"/>
                  <a:gd name="connsiteX5" fmla="*/ 432410 w 530431"/>
                  <a:gd name="connsiteY5" fmla="*/ 1059664 h 1345480"/>
                  <a:gd name="connsiteX6" fmla="*/ 530431 w 530431"/>
                  <a:gd name="connsiteY6" fmla="*/ 1012334 h 1345480"/>
                  <a:gd name="connsiteX7" fmla="*/ 403406 w 530431"/>
                  <a:gd name="connsiteY7" fmla="*/ 929195 h 1345480"/>
                  <a:gd name="connsiteX8" fmla="*/ 160256 w 530431"/>
                  <a:gd name="connsiteY8" fmla="*/ 0 h 1345480"/>
                  <a:gd name="connsiteX9" fmla="*/ 94268 w 530431"/>
                  <a:gd name="connsiteY9" fmla="*/ 28280 h 1345480"/>
                  <a:gd name="connsiteX10" fmla="*/ 0 w 530431"/>
                  <a:gd name="connsiteY10" fmla="*/ 37707 h 1345480"/>
                  <a:gd name="connsiteX0" fmla="*/ 0 w 530431"/>
                  <a:gd name="connsiteY0" fmla="*/ 9427 h 1317200"/>
                  <a:gd name="connsiteX1" fmla="*/ 30304 w 530431"/>
                  <a:gd name="connsiteY1" fmla="*/ 1264894 h 1317200"/>
                  <a:gd name="connsiteX2" fmla="*/ 171718 w 530431"/>
                  <a:gd name="connsiteY2" fmla="*/ 1207548 h 1317200"/>
                  <a:gd name="connsiteX3" fmla="*/ 248846 w 530431"/>
                  <a:gd name="connsiteY3" fmla="*/ 1317200 h 1317200"/>
                  <a:gd name="connsiteX4" fmla="*/ 413187 w 530431"/>
                  <a:gd name="connsiteY4" fmla="*/ 1250623 h 1317200"/>
                  <a:gd name="connsiteX5" fmla="*/ 432410 w 530431"/>
                  <a:gd name="connsiteY5" fmla="*/ 1031384 h 1317200"/>
                  <a:gd name="connsiteX6" fmla="*/ 530431 w 530431"/>
                  <a:gd name="connsiteY6" fmla="*/ 984054 h 1317200"/>
                  <a:gd name="connsiteX7" fmla="*/ 403406 w 530431"/>
                  <a:gd name="connsiteY7" fmla="*/ 900915 h 1317200"/>
                  <a:gd name="connsiteX8" fmla="*/ 429981 w 530431"/>
                  <a:gd name="connsiteY8" fmla="*/ 784520 h 1317200"/>
                  <a:gd name="connsiteX9" fmla="*/ 94268 w 530431"/>
                  <a:gd name="connsiteY9" fmla="*/ 0 h 1317200"/>
                  <a:gd name="connsiteX10" fmla="*/ 0 w 530431"/>
                  <a:gd name="connsiteY10" fmla="*/ 9427 h 1317200"/>
                  <a:gd name="connsiteX0" fmla="*/ 0 w 530431"/>
                  <a:gd name="connsiteY0" fmla="*/ 0 h 1307773"/>
                  <a:gd name="connsiteX1" fmla="*/ 30304 w 530431"/>
                  <a:gd name="connsiteY1" fmla="*/ 1255467 h 1307773"/>
                  <a:gd name="connsiteX2" fmla="*/ 171718 w 530431"/>
                  <a:gd name="connsiteY2" fmla="*/ 1198121 h 1307773"/>
                  <a:gd name="connsiteX3" fmla="*/ 248846 w 530431"/>
                  <a:gd name="connsiteY3" fmla="*/ 1307773 h 1307773"/>
                  <a:gd name="connsiteX4" fmla="*/ 413187 w 530431"/>
                  <a:gd name="connsiteY4" fmla="*/ 1241196 h 1307773"/>
                  <a:gd name="connsiteX5" fmla="*/ 432410 w 530431"/>
                  <a:gd name="connsiteY5" fmla="*/ 1021957 h 1307773"/>
                  <a:gd name="connsiteX6" fmla="*/ 530431 w 530431"/>
                  <a:gd name="connsiteY6" fmla="*/ 974627 h 1307773"/>
                  <a:gd name="connsiteX7" fmla="*/ 403406 w 530431"/>
                  <a:gd name="connsiteY7" fmla="*/ 891488 h 1307773"/>
                  <a:gd name="connsiteX8" fmla="*/ 429981 w 530431"/>
                  <a:gd name="connsiteY8" fmla="*/ 775093 h 1307773"/>
                  <a:gd name="connsiteX9" fmla="*/ 506211 w 530431"/>
                  <a:gd name="connsiteY9" fmla="*/ 714473 h 1307773"/>
                  <a:gd name="connsiteX10" fmla="*/ 0 w 530431"/>
                  <a:gd name="connsiteY10" fmla="*/ 0 h 1307773"/>
                  <a:gd name="connsiteX0" fmla="*/ 0 w 530431"/>
                  <a:gd name="connsiteY0" fmla="*/ 0 h 1307773"/>
                  <a:gd name="connsiteX1" fmla="*/ 20406 w 530431"/>
                  <a:gd name="connsiteY1" fmla="*/ 529812 h 1307773"/>
                  <a:gd name="connsiteX2" fmla="*/ 30304 w 530431"/>
                  <a:gd name="connsiteY2" fmla="*/ 1255467 h 1307773"/>
                  <a:gd name="connsiteX3" fmla="*/ 171718 w 530431"/>
                  <a:gd name="connsiteY3" fmla="*/ 1198121 h 1307773"/>
                  <a:gd name="connsiteX4" fmla="*/ 248846 w 530431"/>
                  <a:gd name="connsiteY4" fmla="*/ 1307773 h 1307773"/>
                  <a:gd name="connsiteX5" fmla="*/ 413187 w 530431"/>
                  <a:gd name="connsiteY5" fmla="*/ 1241196 h 1307773"/>
                  <a:gd name="connsiteX6" fmla="*/ 432410 w 530431"/>
                  <a:gd name="connsiteY6" fmla="*/ 1021957 h 1307773"/>
                  <a:gd name="connsiteX7" fmla="*/ 530431 w 530431"/>
                  <a:gd name="connsiteY7" fmla="*/ 974627 h 1307773"/>
                  <a:gd name="connsiteX8" fmla="*/ 403406 w 530431"/>
                  <a:gd name="connsiteY8" fmla="*/ 891488 h 1307773"/>
                  <a:gd name="connsiteX9" fmla="*/ 429981 w 530431"/>
                  <a:gd name="connsiteY9" fmla="*/ 775093 h 1307773"/>
                  <a:gd name="connsiteX10" fmla="*/ 506211 w 530431"/>
                  <a:gd name="connsiteY10" fmla="*/ 714473 h 1307773"/>
                  <a:gd name="connsiteX11" fmla="*/ 0 w 530431"/>
                  <a:gd name="connsiteY11" fmla="*/ 0 h 1307773"/>
                  <a:gd name="connsiteX0" fmla="*/ 0 w 530431"/>
                  <a:gd name="connsiteY0" fmla="*/ 0 h 1307773"/>
                  <a:gd name="connsiteX1" fmla="*/ 20406 w 530431"/>
                  <a:gd name="connsiteY1" fmla="*/ 529812 h 1307773"/>
                  <a:gd name="connsiteX2" fmla="*/ 15502 w 530431"/>
                  <a:gd name="connsiteY2" fmla="*/ 942562 h 1307773"/>
                  <a:gd name="connsiteX3" fmla="*/ 30304 w 530431"/>
                  <a:gd name="connsiteY3" fmla="*/ 1255467 h 1307773"/>
                  <a:gd name="connsiteX4" fmla="*/ 171718 w 530431"/>
                  <a:gd name="connsiteY4" fmla="*/ 1198121 h 1307773"/>
                  <a:gd name="connsiteX5" fmla="*/ 248846 w 530431"/>
                  <a:gd name="connsiteY5" fmla="*/ 1307773 h 1307773"/>
                  <a:gd name="connsiteX6" fmla="*/ 413187 w 530431"/>
                  <a:gd name="connsiteY6" fmla="*/ 1241196 h 1307773"/>
                  <a:gd name="connsiteX7" fmla="*/ 432410 w 530431"/>
                  <a:gd name="connsiteY7" fmla="*/ 1021957 h 1307773"/>
                  <a:gd name="connsiteX8" fmla="*/ 530431 w 530431"/>
                  <a:gd name="connsiteY8" fmla="*/ 974627 h 1307773"/>
                  <a:gd name="connsiteX9" fmla="*/ 403406 w 530431"/>
                  <a:gd name="connsiteY9" fmla="*/ 891488 h 1307773"/>
                  <a:gd name="connsiteX10" fmla="*/ 429981 w 530431"/>
                  <a:gd name="connsiteY10" fmla="*/ 775093 h 1307773"/>
                  <a:gd name="connsiteX11" fmla="*/ 506211 w 530431"/>
                  <a:gd name="connsiteY11" fmla="*/ 714473 h 1307773"/>
                  <a:gd name="connsiteX12" fmla="*/ 0 w 530431"/>
                  <a:gd name="connsiteY12" fmla="*/ 0 h 1307773"/>
                  <a:gd name="connsiteX0" fmla="*/ 494523 w 514929"/>
                  <a:gd name="connsiteY0" fmla="*/ 67088 h 777961"/>
                  <a:gd name="connsiteX1" fmla="*/ 4904 w 514929"/>
                  <a:gd name="connsiteY1" fmla="*/ 0 h 777961"/>
                  <a:gd name="connsiteX2" fmla="*/ 0 w 514929"/>
                  <a:gd name="connsiteY2" fmla="*/ 412750 h 777961"/>
                  <a:gd name="connsiteX3" fmla="*/ 14802 w 514929"/>
                  <a:gd name="connsiteY3" fmla="*/ 725655 h 777961"/>
                  <a:gd name="connsiteX4" fmla="*/ 156216 w 514929"/>
                  <a:gd name="connsiteY4" fmla="*/ 668309 h 777961"/>
                  <a:gd name="connsiteX5" fmla="*/ 233344 w 514929"/>
                  <a:gd name="connsiteY5" fmla="*/ 777961 h 777961"/>
                  <a:gd name="connsiteX6" fmla="*/ 397685 w 514929"/>
                  <a:gd name="connsiteY6" fmla="*/ 711384 h 777961"/>
                  <a:gd name="connsiteX7" fmla="*/ 416908 w 514929"/>
                  <a:gd name="connsiteY7" fmla="*/ 492145 h 777961"/>
                  <a:gd name="connsiteX8" fmla="*/ 514929 w 514929"/>
                  <a:gd name="connsiteY8" fmla="*/ 444815 h 777961"/>
                  <a:gd name="connsiteX9" fmla="*/ 387904 w 514929"/>
                  <a:gd name="connsiteY9" fmla="*/ 361676 h 777961"/>
                  <a:gd name="connsiteX10" fmla="*/ 414479 w 514929"/>
                  <a:gd name="connsiteY10" fmla="*/ 245281 h 777961"/>
                  <a:gd name="connsiteX11" fmla="*/ 490709 w 514929"/>
                  <a:gd name="connsiteY11" fmla="*/ 184661 h 777961"/>
                  <a:gd name="connsiteX12" fmla="*/ 494523 w 514929"/>
                  <a:gd name="connsiteY12" fmla="*/ 67088 h 777961"/>
                  <a:gd name="connsiteX0" fmla="*/ 494523 w 514929"/>
                  <a:gd name="connsiteY0" fmla="*/ 98838 h 809711"/>
                  <a:gd name="connsiteX1" fmla="*/ 402135 w 514929"/>
                  <a:gd name="connsiteY1" fmla="*/ 0 h 809711"/>
                  <a:gd name="connsiteX2" fmla="*/ 0 w 514929"/>
                  <a:gd name="connsiteY2" fmla="*/ 444500 h 809711"/>
                  <a:gd name="connsiteX3" fmla="*/ 14802 w 514929"/>
                  <a:gd name="connsiteY3" fmla="*/ 757405 h 809711"/>
                  <a:gd name="connsiteX4" fmla="*/ 156216 w 514929"/>
                  <a:gd name="connsiteY4" fmla="*/ 700059 h 809711"/>
                  <a:gd name="connsiteX5" fmla="*/ 233344 w 514929"/>
                  <a:gd name="connsiteY5" fmla="*/ 809711 h 809711"/>
                  <a:gd name="connsiteX6" fmla="*/ 397685 w 514929"/>
                  <a:gd name="connsiteY6" fmla="*/ 743134 h 809711"/>
                  <a:gd name="connsiteX7" fmla="*/ 416908 w 514929"/>
                  <a:gd name="connsiteY7" fmla="*/ 523895 h 809711"/>
                  <a:gd name="connsiteX8" fmla="*/ 514929 w 514929"/>
                  <a:gd name="connsiteY8" fmla="*/ 476565 h 809711"/>
                  <a:gd name="connsiteX9" fmla="*/ 387904 w 514929"/>
                  <a:gd name="connsiteY9" fmla="*/ 393426 h 809711"/>
                  <a:gd name="connsiteX10" fmla="*/ 414479 w 514929"/>
                  <a:gd name="connsiteY10" fmla="*/ 277031 h 809711"/>
                  <a:gd name="connsiteX11" fmla="*/ 490709 w 514929"/>
                  <a:gd name="connsiteY11" fmla="*/ 216411 h 809711"/>
                  <a:gd name="connsiteX12" fmla="*/ 494523 w 514929"/>
                  <a:gd name="connsiteY12" fmla="*/ 98838 h 809711"/>
                  <a:gd name="connsiteX0" fmla="*/ 494523 w 514929"/>
                  <a:gd name="connsiteY0" fmla="*/ 98838 h 809711"/>
                  <a:gd name="connsiteX1" fmla="*/ 402135 w 514929"/>
                  <a:gd name="connsiteY1" fmla="*/ 0 h 809711"/>
                  <a:gd name="connsiteX2" fmla="*/ 93177 w 514929"/>
                  <a:gd name="connsiteY2" fmla="*/ 292100 h 809711"/>
                  <a:gd name="connsiteX3" fmla="*/ 0 w 514929"/>
                  <a:gd name="connsiteY3" fmla="*/ 444500 h 809711"/>
                  <a:gd name="connsiteX4" fmla="*/ 14802 w 514929"/>
                  <a:gd name="connsiteY4" fmla="*/ 757405 h 809711"/>
                  <a:gd name="connsiteX5" fmla="*/ 156216 w 514929"/>
                  <a:gd name="connsiteY5" fmla="*/ 700059 h 809711"/>
                  <a:gd name="connsiteX6" fmla="*/ 233344 w 514929"/>
                  <a:gd name="connsiteY6" fmla="*/ 809711 h 809711"/>
                  <a:gd name="connsiteX7" fmla="*/ 397685 w 514929"/>
                  <a:gd name="connsiteY7" fmla="*/ 743134 h 809711"/>
                  <a:gd name="connsiteX8" fmla="*/ 416908 w 514929"/>
                  <a:gd name="connsiteY8" fmla="*/ 523895 h 809711"/>
                  <a:gd name="connsiteX9" fmla="*/ 514929 w 514929"/>
                  <a:gd name="connsiteY9" fmla="*/ 476565 h 809711"/>
                  <a:gd name="connsiteX10" fmla="*/ 387904 w 514929"/>
                  <a:gd name="connsiteY10" fmla="*/ 393426 h 809711"/>
                  <a:gd name="connsiteX11" fmla="*/ 414479 w 514929"/>
                  <a:gd name="connsiteY11" fmla="*/ 277031 h 809711"/>
                  <a:gd name="connsiteX12" fmla="*/ 490709 w 514929"/>
                  <a:gd name="connsiteY12" fmla="*/ 216411 h 809711"/>
                  <a:gd name="connsiteX13" fmla="*/ 494523 w 514929"/>
                  <a:gd name="connsiteY13" fmla="*/ 98838 h 809711"/>
                  <a:gd name="connsiteX0" fmla="*/ 525483 w 545889"/>
                  <a:gd name="connsiteY0" fmla="*/ 594177 h 1305050"/>
                  <a:gd name="connsiteX1" fmla="*/ 433095 w 545889"/>
                  <a:gd name="connsiteY1" fmla="*/ 495339 h 1305050"/>
                  <a:gd name="connsiteX2" fmla="*/ 26055 w 545889"/>
                  <a:gd name="connsiteY2" fmla="*/ 6389 h 1305050"/>
                  <a:gd name="connsiteX3" fmla="*/ 30960 w 545889"/>
                  <a:gd name="connsiteY3" fmla="*/ 939839 h 1305050"/>
                  <a:gd name="connsiteX4" fmla="*/ 45762 w 545889"/>
                  <a:gd name="connsiteY4" fmla="*/ 1252744 h 1305050"/>
                  <a:gd name="connsiteX5" fmla="*/ 187176 w 545889"/>
                  <a:gd name="connsiteY5" fmla="*/ 1195398 h 1305050"/>
                  <a:gd name="connsiteX6" fmla="*/ 264304 w 545889"/>
                  <a:gd name="connsiteY6" fmla="*/ 1305050 h 1305050"/>
                  <a:gd name="connsiteX7" fmla="*/ 428645 w 545889"/>
                  <a:gd name="connsiteY7" fmla="*/ 1238473 h 1305050"/>
                  <a:gd name="connsiteX8" fmla="*/ 447868 w 545889"/>
                  <a:gd name="connsiteY8" fmla="*/ 1019234 h 1305050"/>
                  <a:gd name="connsiteX9" fmla="*/ 545889 w 545889"/>
                  <a:gd name="connsiteY9" fmla="*/ 971904 h 1305050"/>
                  <a:gd name="connsiteX10" fmla="*/ 418864 w 545889"/>
                  <a:gd name="connsiteY10" fmla="*/ 888765 h 1305050"/>
                  <a:gd name="connsiteX11" fmla="*/ 445439 w 545889"/>
                  <a:gd name="connsiteY11" fmla="*/ 772370 h 1305050"/>
                  <a:gd name="connsiteX12" fmla="*/ 521669 w 545889"/>
                  <a:gd name="connsiteY12" fmla="*/ 711750 h 1305050"/>
                  <a:gd name="connsiteX13" fmla="*/ 525483 w 545889"/>
                  <a:gd name="connsiteY13" fmla="*/ 594177 h 1305050"/>
                  <a:gd name="connsiteX0" fmla="*/ 525126 w 545532"/>
                  <a:gd name="connsiteY0" fmla="*/ 595224 h 1306097"/>
                  <a:gd name="connsiteX1" fmla="*/ 432738 w 545532"/>
                  <a:gd name="connsiteY1" fmla="*/ 496386 h 1306097"/>
                  <a:gd name="connsiteX2" fmla="*/ 427833 w 545532"/>
                  <a:gd name="connsiteY2" fmla="*/ 502736 h 1306097"/>
                  <a:gd name="connsiteX3" fmla="*/ 25698 w 545532"/>
                  <a:gd name="connsiteY3" fmla="*/ 7436 h 1306097"/>
                  <a:gd name="connsiteX4" fmla="*/ 30603 w 545532"/>
                  <a:gd name="connsiteY4" fmla="*/ 940886 h 1306097"/>
                  <a:gd name="connsiteX5" fmla="*/ 45405 w 545532"/>
                  <a:gd name="connsiteY5" fmla="*/ 1253791 h 1306097"/>
                  <a:gd name="connsiteX6" fmla="*/ 186819 w 545532"/>
                  <a:gd name="connsiteY6" fmla="*/ 1196445 h 1306097"/>
                  <a:gd name="connsiteX7" fmla="*/ 263947 w 545532"/>
                  <a:gd name="connsiteY7" fmla="*/ 1306097 h 1306097"/>
                  <a:gd name="connsiteX8" fmla="*/ 428288 w 545532"/>
                  <a:gd name="connsiteY8" fmla="*/ 1239520 h 1306097"/>
                  <a:gd name="connsiteX9" fmla="*/ 447511 w 545532"/>
                  <a:gd name="connsiteY9" fmla="*/ 1020281 h 1306097"/>
                  <a:gd name="connsiteX10" fmla="*/ 545532 w 545532"/>
                  <a:gd name="connsiteY10" fmla="*/ 972951 h 1306097"/>
                  <a:gd name="connsiteX11" fmla="*/ 418507 w 545532"/>
                  <a:gd name="connsiteY11" fmla="*/ 889812 h 1306097"/>
                  <a:gd name="connsiteX12" fmla="*/ 445082 w 545532"/>
                  <a:gd name="connsiteY12" fmla="*/ 773417 h 1306097"/>
                  <a:gd name="connsiteX13" fmla="*/ 521312 w 545532"/>
                  <a:gd name="connsiteY13" fmla="*/ 712797 h 1306097"/>
                  <a:gd name="connsiteX14" fmla="*/ 525126 w 545532"/>
                  <a:gd name="connsiteY14" fmla="*/ 595224 h 1306097"/>
                  <a:gd name="connsiteX0" fmla="*/ 525126 w 555199"/>
                  <a:gd name="connsiteY0" fmla="*/ 623561 h 1334434"/>
                  <a:gd name="connsiteX1" fmla="*/ 432738 w 555199"/>
                  <a:gd name="connsiteY1" fmla="*/ 524723 h 1334434"/>
                  <a:gd name="connsiteX2" fmla="*/ 540627 w 555199"/>
                  <a:gd name="connsiteY2" fmla="*/ 92923 h 1334434"/>
                  <a:gd name="connsiteX3" fmla="*/ 25698 w 555199"/>
                  <a:gd name="connsiteY3" fmla="*/ 35773 h 1334434"/>
                  <a:gd name="connsiteX4" fmla="*/ 30603 w 555199"/>
                  <a:gd name="connsiteY4" fmla="*/ 969223 h 1334434"/>
                  <a:gd name="connsiteX5" fmla="*/ 45405 w 555199"/>
                  <a:gd name="connsiteY5" fmla="*/ 1282128 h 1334434"/>
                  <a:gd name="connsiteX6" fmla="*/ 186819 w 555199"/>
                  <a:gd name="connsiteY6" fmla="*/ 1224782 h 1334434"/>
                  <a:gd name="connsiteX7" fmla="*/ 263947 w 555199"/>
                  <a:gd name="connsiteY7" fmla="*/ 1334434 h 1334434"/>
                  <a:gd name="connsiteX8" fmla="*/ 428288 w 555199"/>
                  <a:gd name="connsiteY8" fmla="*/ 1267857 h 1334434"/>
                  <a:gd name="connsiteX9" fmla="*/ 447511 w 555199"/>
                  <a:gd name="connsiteY9" fmla="*/ 1048618 h 1334434"/>
                  <a:gd name="connsiteX10" fmla="*/ 545532 w 555199"/>
                  <a:gd name="connsiteY10" fmla="*/ 1001288 h 1334434"/>
                  <a:gd name="connsiteX11" fmla="*/ 418507 w 555199"/>
                  <a:gd name="connsiteY11" fmla="*/ 918149 h 1334434"/>
                  <a:gd name="connsiteX12" fmla="*/ 445082 w 555199"/>
                  <a:gd name="connsiteY12" fmla="*/ 801754 h 1334434"/>
                  <a:gd name="connsiteX13" fmla="*/ 521312 w 555199"/>
                  <a:gd name="connsiteY13" fmla="*/ 741134 h 1334434"/>
                  <a:gd name="connsiteX14" fmla="*/ 525126 w 555199"/>
                  <a:gd name="connsiteY14" fmla="*/ 623561 h 1334434"/>
                  <a:gd name="connsiteX0" fmla="*/ 525126 w 556518"/>
                  <a:gd name="connsiteY0" fmla="*/ 623561 h 1334434"/>
                  <a:gd name="connsiteX1" fmla="*/ 452355 w 556518"/>
                  <a:gd name="connsiteY1" fmla="*/ 492973 h 1334434"/>
                  <a:gd name="connsiteX2" fmla="*/ 540627 w 556518"/>
                  <a:gd name="connsiteY2" fmla="*/ 92923 h 1334434"/>
                  <a:gd name="connsiteX3" fmla="*/ 25698 w 556518"/>
                  <a:gd name="connsiteY3" fmla="*/ 35773 h 1334434"/>
                  <a:gd name="connsiteX4" fmla="*/ 30603 w 556518"/>
                  <a:gd name="connsiteY4" fmla="*/ 969223 h 1334434"/>
                  <a:gd name="connsiteX5" fmla="*/ 45405 w 556518"/>
                  <a:gd name="connsiteY5" fmla="*/ 1282128 h 1334434"/>
                  <a:gd name="connsiteX6" fmla="*/ 186819 w 556518"/>
                  <a:gd name="connsiteY6" fmla="*/ 1224782 h 1334434"/>
                  <a:gd name="connsiteX7" fmla="*/ 263947 w 556518"/>
                  <a:gd name="connsiteY7" fmla="*/ 1334434 h 1334434"/>
                  <a:gd name="connsiteX8" fmla="*/ 428288 w 556518"/>
                  <a:gd name="connsiteY8" fmla="*/ 1267857 h 1334434"/>
                  <a:gd name="connsiteX9" fmla="*/ 447511 w 556518"/>
                  <a:gd name="connsiteY9" fmla="*/ 1048618 h 1334434"/>
                  <a:gd name="connsiteX10" fmla="*/ 545532 w 556518"/>
                  <a:gd name="connsiteY10" fmla="*/ 1001288 h 1334434"/>
                  <a:gd name="connsiteX11" fmla="*/ 418507 w 556518"/>
                  <a:gd name="connsiteY11" fmla="*/ 918149 h 1334434"/>
                  <a:gd name="connsiteX12" fmla="*/ 445082 w 556518"/>
                  <a:gd name="connsiteY12" fmla="*/ 801754 h 1334434"/>
                  <a:gd name="connsiteX13" fmla="*/ 521312 w 556518"/>
                  <a:gd name="connsiteY13" fmla="*/ 741134 h 1334434"/>
                  <a:gd name="connsiteX14" fmla="*/ 525126 w 556518"/>
                  <a:gd name="connsiteY14" fmla="*/ 623561 h 13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6518" h="1334434">
                    <a:moveTo>
                      <a:pt x="525126" y="623561"/>
                    </a:moveTo>
                    <a:lnTo>
                      <a:pt x="452355" y="492973"/>
                    </a:lnTo>
                    <a:cubicBezTo>
                      <a:pt x="436140" y="477558"/>
                      <a:pt x="608467" y="174415"/>
                      <a:pt x="540627" y="92923"/>
                    </a:cubicBezTo>
                    <a:cubicBezTo>
                      <a:pt x="472787" y="11431"/>
                      <a:pt x="91903" y="-37252"/>
                      <a:pt x="25698" y="35773"/>
                    </a:cubicBezTo>
                    <a:cubicBezTo>
                      <a:pt x="-40507" y="108798"/>
                      <a:pt x="43666" y="891672"/>
                      <a:pt x="30603" y="969223"/>
                    </a:cubicBezTo>
                    <a:lnTo>
                      <a:pt x="45405" y="1282128"/>
                    </a:lnTo>
                    <a:lnTo>
                      <a:pt x="186819" y="1224782"/>
                    </a:lnTo>
                    <a:lnTo>
                      <a:pt x="263947" y="1334434"/>
                    </a:lnTo>
                    <a:lnTo>
                      <a:pt x="428288" y="1267857"/>
                    </a:lnTo>
                    <a:cubicBezTo>
                      <a:pt x="426040" y="1069894"/>
                      <a:pt x="449759" y="1246581"/>
                      <a:pt x="447511" y="1048618"/>
                    </a:cubicBezTo>
                    <a:lnTo>
                      <a:pt x="545532" y="1001288"/>
                    </a:lnTo>
                    <a:lnTo>
                      <a:pt x="418507" y="918149"/>
                    </a:lnTo>
                    <a:lnTo>
                      <a:pt x="445082" y="801754"/>
                    </a:lnTo>
                    <a:lnTo>
                      <a:pt x="521312" y="741134"/>
                    </a:lnTo>
                    <a:lnTo>
                      <a:pt x="525126" y="623561"/>
                    </a:lnTo>
                    <a:close/>
                  </a:path>
                </a:pathLst>
              </a:custGeom>
              <a:solidFill>
                <a:srgbClr val="FF65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Freeform 29"/>
              <p:cNvSpPr/>
              <p:nvPr/>
            </p:nvSpPr>
            <p:spPr>
              <a:xfrm>
                <a:off x="5826989" y="2682073"/>
                <a:ext cx="726715" cy="1350521"/>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631203"/>
                  <a:gd name="connsiteX1" fmla="*/ 25400 w 696864"/>
                  <a:gd name="connsiteY1" fmla="*/ 626424 h 631203"/>
                  <a:gd name="connsiteX2" fmla="*/ 163922 w 696864"/>
                  <a:gd name="connsiteY2" fmla="*/ 581778 h 631203"/>
                  <a:gd name="connsiteX3" fmla="*/ 579552 w 696864"/>
                  <a:gd name="connsiteY3" fmla="*/ 577130 h 631203"/>
                  <a:gd name="connsiteX4" fmla="*/ 696864 w 696864"/>
                  <a:gd name="connsiteY4" fmla="*/ 631203 h 631203"/>
                  <a:gd name="connsiteX5" fmla="*/ 683771 w 696864"/>
                  <a:gd name="connsiteY5" fmla="*/ 113514 h 631203"/>
                  <a:gd name="connsiteX6" fmla="*/ 612415 w 696864"/>
                  <a:gd name="connsiteY6" fmla="*/ 9034 h 631203"/>
                  <a:gd name="connsiteX7" fmla="*/ 349774 w 696864"/>
                  <a:gd name="connsiteY7" fmla="*/ 52895 h 631203"/>
                  <a:gd name="connsiteX8" fmla="*/ 160256 w 696864"/>
                  <a:gd name="connsiteY8" fmla="*/ 0 h 631203"/>
                  <a:gd name="connsiteX9" fmla="*/ 94268 w 696864"/>
                  <a:gd name="connsiteY9" fmla="*/ 28280 h 631203"/>
                  <a:gd name="connsiteX10" fmla="*/ 0 w 696864"/>
                  <a:gd name="connsiteY10" fmla="*/ 37707 h 631203"/>
                  <a:gd name="connsiteX0" fmla="*/ 0 w 696864"/>
                  <a:gd name="connsiteY0" fmla="*/ 37707 h 638928"/>
                  <a:gd name="connsiteX1" fmla="*/ 25400 w 696864"/>
                  <a:gd name="connsiteY1" fmla="*/ 626424 h 638928"/>
                  <a:gd name="connsiteX2" fmla="*/ 176622 w 696864"/>
                  <a:gd name="connsiteY2" fmla="*/ 638928 h 638928"/>
                  <a:gd name="connsiteX3" fmla="*/ 579552 w 696864"/>
                  <a:gd name="connsiteY3" fmla="*/ 57713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96864"/>
                  <a:gd name="connsiteY0" fmla="*/ 37707 h 638928"/>
                  <a:gd name="connsiteX1" fmla="*/ 25400 w 696864"/>
                  <a:gd name="connsiteY1" fmla="*/ 626424 h 638928"/>
                  <a:gd name="connsiteX2" fmla="*/ 176622 w 696864"/>
                  <a:gd name="connsiteY2" fmla="*/ 638928 h 638928"/>
                  <a:gd name="connsiteX3" fmla="*/ 376352 w 696864"/>
                  <a:gd name="connsiteY3" fmla="*/ 634280 h 638928"/>
                  <a:gd name="connsiteX4" fmla="*/ 696864 w 696864"/>
                  <a:gd name="connsiteY4" fmla="*/ 631203 h 638928"/>
                  <a:gd name="connsiteX5" fmla="*/ 683771 w 696864"/>
                  <a:gd name="connsiteY5" fmla="*/ 113514 h 638928"/>
                  <a:gd name="connsiteX6" fmla="*/ 612415 w 696864"/>
                  <a:gd name="connsiteY6" fmla="*/ 9034 h 638928"/>
                  <a:gd name="connsiteX7" fmla="*/ 349774 w 696864"/>
                  <a:gd name="connsiteY7" fmla="*/ 52895 h 638928"/>
                  <a:gd name="connsiteX8" fmla="*/ 160256 w 696864"/>
                  <a:gd name="connsiteY8" fmla="*/ 0 h 638928"/>
                  <a:gd name="connsiteX9" fmla="*/ 94268 w 696864"/>
                  <a:gd name="connsiteY9" fmla="*/ 28280 h 638928"/>
                  <a:gd name="connsiteX10" fmla="*/ 0 w 696864"/>
                  <a:gd name="connsiteY10" fmla="*/ 37707 h 638928"/>
                  <a:gd name="connsiteX0" fmla="*/ 0 w 683791"/>
                  <a:gd name="connsiteY0" fmla="*/ 37707 h 638928"/>
                  <a:gd name="connsiteX1" fmla="*/ 25400 w 683791"/>
                  <a:gd name="connsiteY1" fmla="*/ 626424 h 638928"/>
                  <a:gd name="connsiteX2" fmla="*/ 176622 w 683791"/>
                  <a:gd name="connsiteY2" fmla="*/ 638928 h 638928"/>
                  <a:gd name="connsiteX3" fmla="*/ 376352 w 683791"/>
                  <a:gd name="connsiteY3" fmla="*/ 634280 h 638928"/>
                  <a:gd name="connsiteX4" fmla="*/ 506364 w 683791"/>
                  <a:gd name="connsiteY4" fmla="*/ 599453 h 638928"/>
                  <a:gd name="connsiteX5" fmla="*/ 683771 w 683791"/>
                  <a:gd name="connsiteY5" fmla="*/ 113514 h 638928"/>
                  <a:gd name="connsiteX6" fmla="*/ 612415 w 683791"/>
                  <a:gd name="connsiteY6" fmla="*/ 9034 h 638928"/>
                  <a:gd name="connsiteX7" fmla="*/ 349774 w 683791"/>
                  <a:gd name="connsiteY7" fmla="*/ 52895 h 638928"/>
                  <a:gd name="connsiteX8" fmla="*/ 160256 w 683791"/>
                  <a:gd name="connsiteY8" fmla="*/ 0 h 638928"/>
                  <a:gd name="connsiteX9" fmla="*/ 94268 w 683791"/>
                  <a:gd name="connsiteY9" fmla="*/ 28280 h 638928"/>
                  <a:gd name="connsiteX10" fmla="*/ 0 w 683791"/>
                  <a:gd name="connsiteY10" fmla="*/ 37707 h 638928"/>
                  <a:gd name="connsiteX0" fmla="*/ 0 w 612415"/>
                  <a:gd name="connsiteY0" fmla="*/ 37707 h 638928"/>
                  <a:gd name="connsiteX1" fmla="*/ 25400 w 612415"/>
                  <a:gd name="connsiteY1" fmla="*/ 626424 h 638928"/>
                  <a:gd name="connsiteX2" fmla="*/ 176622 w 612415"/>
                  <a:gd name="connsiteY2" fmla="*/ 638928 h 638928"/>
                  <a:gd name="connsiteX3" fmla="*/ 376352 w 612415"/>
                  <a:gd name="connsiteY3" fmla="*/ 634280 h 638928"/>
                  <a:gd name="connsiteX4" fmla="*/ 506364 w 612415"/>
                  <a:gd name="connsiteY4" fmla="*/ 599453 h 638928"/>
                  <a:gd name="connsiteX5" fmla="*/ 505971 w 612415"/>
                  <a:gd name="connsiteY5" fmla="*/ 126214 h 638928"/>
                  <a:gd name="connsiteX6" fmla="*/ 612415 w 612415"/>
                  <a:gd name="connsiteY6" fmla="*/ 9034 h 638928"/>
                  <a:gd name="connsiteX7" fmla="*/ 349774 w 612415"/>
                  <a:gd name="connsiteY7" fmla="*/ 52895 h 638928"/>
                  <a:gd name="connsiteX8" fmla="*/ 160256 w 612415"/>
                  <a:gd name="connsiteY8" fmla="*/ 0 h 638928"/>
                  <a:gd name="connsiteX9" fmla="*/ 94268 w 612415"/>
                  <a:gd name="connsiteY9" fmla="*/ 28280 h 638928"/>
                  <a:gd name="connsiteX10" fmla="*/ 0 w 6124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49774 w 510815"/>
                  <a:gd name="connsiteY7" fmla="*/ 528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078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10815"/>
                  <a:gd name="connsiteY0" fmla="*/ 37707 h 638928"/>
                  <a:gd name="connsiteX1" fmla="*/ 25400 w 510815"/>
                  <a:gd name="connsiteY1" fmla="*/ 626424 h 638928"/>
                  <a:gd name="connsiteX2" fmla="*/ 176622 w 510815"/>
                  <a:gd name="connsiteY2" fmla="*/ 638928 h 638928"/>
                  <a:gd name="connsiteX3" fmla="*/ 376352 w 510815"/>
                  <a:gd name="connsiteY3" fmla="*/ 634280 h 638928"/>
                  <a:gd name="connsiteX4" fmla="*/ 506364 w 510815"/>
                  <a:gd name="connsiteY4" fmla="*/ 599453 h 638928"/>
                  <a:gd name="connsiteX5" fmla="*/ 505971 w 510815"/>
                  <a:gd name="connsiteY5" fmla="*/ 126214 h 638928"/>
                  <a:gd name="connsiteX6" fmla="*/ 510815 w 510815"/>
                  <a:gd name="connsiteY6" fmla="*/ 47134 h 638928"/>
                  <a:gd name="connsiteX7" fmla="*/ 305324 w 510815"/>
                  <a:gd name="connsiteY7" fmla="*/ 40195 h 638928"/>
                  <a:gd name="connsiteX8" fmla="*/ 160256 w 510815"/>
                  <a:gd name="connsiteY8" fmla="*/ 0 h 638928"/>
                  <a:gd name="connsiteX9" fmla="*/ 94268 w 510815"/>
                  <a:gd name="connsiteY9" fmla="*/ 28280 h 638928"/>
                  <a:gd name="connsiteX10" fmla="*/ 0 w 510815"/>
                  <a:gd name="connsiteY10" fmla="*/ 37707 h 638928"/>
                  <a:gd name="connsiteX0" fmla="*/ 0 w 506668"/>
                  <a:gd name="connsiteY0" fmla="*/ 37707 h 638928"/>
                  <a:gd name="connsiteX1" fmla="*/ 25400 w 506668"/>
                  <a:gd name="connsiteY1" fmla="*/ 626424 h 638928"/>
                  <a:gd name="connsiteX2" fmla="*/ 176622 w 506668"/>
                  <a:gd name="connsiteY2" fmla="*/ 638928 h 638928"/>
                  <a:gd name="connsiteX3" fmla="*/ 376352 w 506668"/>
                  <a:gd name="connsiteY3" fmla="*/ 634280 h 638928"/>
                  <a:gd name="connsiteX4" fmla="*/ 506364 w 506668"/>
                  <a:gd name="connsiteY4" fmla="*/ 599453 h 638928"/>
                  <a:gd name="connsiteX5" fmla="*/ 505971 w 506668"/>
                  <a:gd name="connsiteY5" fmla="*/ 126214 h 638928"/>
                  <a:gd name="connsiteX6" fmla="*/ 498115 w 506668"/>
                  <a:gd name="connsiteY6" fmla="*/ 15384 h 638928"/>
                  <a:gd name="connsiteX7" fmla="*/ 305324 w 506668"/>
                  <a:gd name="connsiteY7" fmla="*/ 40195 h 638928"/>
                  <a:gd name="connsiteX8" fmla="*/ 160256 w 506668"/>
                  <a:gd name="connsiteY8" fmla="*/ 0 h 638928"/>
                  <a:gd name="connsiteX9" fmla="*/ 94268 w 506668"/>
                  <a:gd name="connsiteY9" fmla="*/ 28280 h 638928"/>
                  <a:gd name="connsiteX10" fmla="*/ 0 w 506668"/>
                  <a:gd name="connsiteY10" fmla="*/ 37707 h 638928"/>
                  <a:gd name="connsiteX0" fmla="*/ 0 w 506668"/>
                  <a:gd name="connsiteY0" fmla="*/ 37707 h 1375724"/>
                  <a:gd name="connsiteX1" fmla="*/ 19050 w 506668"/>
                  <a:gd name="connsiteY1" fmla="*/ 1375724 h 1375724"/>
                  <a:gd name="connsiteX2" fmla="*/ 176622 w 506668"/>
                  <a:gd name="connsiteY2" fmla="*/ 638928 h 1375724"/>
                  <a:gd name="connsiteX3" fmla="*/ 376352 w 506668"/>
                  <a:gd name="connsiteY3" fmla="*/ 634280 h 1375724"/>
                  <a:gd name="connsiteX4" fmla="*/ 506364 w 506668"/>
                  <a:gd name="connsiteY4" fmla="*/ 599453 h 1375724"/>
                  <a:gd name="connsiteX5" fmla="*/ 505971 w 506668"/>
                  <a:gd name="connsiteY5" fmla="*/ 126214 h 1375724"/>
                  <a:gd name="connsiteX6" fmla="*/ 498115 w 506668"/>
                  <a:gd name="connsiteY6" fmla="*/ 15384 h 1375724"/>
                  <a:gd name="connsiteX7" fmla="*/ 305324 w 506668"/>
                  <a:gd name="connsiteY7" fmla="*/ 40195 h 1375724"/>
                  <a:gd name="connsiteX8" fmla="*/ 160256 w 506668"/>
                  <a:gd name="connsiteY8" fmla="*/ 0 h 1375724"/>
                  <a:gd name="connsiteX9" fmla="*/ 94268 w 506668"/>
                  <a:gd name="connsiteY9" fmla="*/ 28280 h 1375724"/>
                  <a:gd name="connsiteX10" fmla="*/ 0 w 506668"/>
                  <a:gd name="connsiteY10" fmla="*/ 37707 h 1375724"/>
                  <a:gd name="connsiteX0" fmla="*/ 19050 w 525718"/>
                  <a:gd name="connsiteY0" fmla="*/ 37707 h 1318574"/>
                  <a:gd name="connsiteX1" fmla="*/ 0 w 525718"/>
                  <a:gd name="connsiteY1" fmla="*/ 1318574 h 1318574"/>
                  <a:gd name="connsiteX2" fmla="*/ 195672 w 525718"/>
                  <a:gd name="connsiteY2" fmla="*/ 638928 h 1318574"/>
                  <a:gd name="connsiteX3" fmla="*/ 395402 w 525718"/>
                  <a:gd name="connsiteY3" fmla="*/ 634280 h 1318574"/>
                  <a:gd name="connsiteX4" fmla="*/ 525414 w 525718"/>
                  <a:gd name="connsiteY4" fmla="*/ 599453 h 1318574"/>
                  <a:gd name="connsiteX5" fmla="*/ 525021 w 525718"/>
                  <a:gd name="connsiteY5" fmla="*/ 126214 h 1318574"/>
                  <a:gd name="connsiteX6" fmla="*/ 517165 w 525718"/>
                  <a:gd name="connsiteY6" fmla="*/ 15384 h 1318574"/>
                  <a:gd name="connsiteX7" fmla="*/ 324374 w 525718"/>
                  <a:gd name="connsiteY7" fmla="*/ 40195 h 1318574"/>
                  <a:gd name="connsiteX8" fmla="*/ 179306 w 525718"/>
                  <a:gd name="connsiteY8" fmla="*/ 0 h 1318574"/>
                  <a:gd name="connsiteX9" fmla="*/ 113318 w 525718"/>
                  <a:gd name="connsiteY9" fmla="*/ 28280 h 1318574"/>
                  <a:gd name="connsiteX10" fmla="*/ 19050 w 525718"/>
                  <a:gd name="connsiteY10" fmla="*/ 37707 h 1318574"/>
                  <a:gd name="connsiteX0" fmla="*/ 19050 w 525718"/>
                  <a:gd name="connsiteY0" fmla="*/ 37707 h 1350128"/>
                  <a:gd name="connsiteX1" fmla="*/ 0 w 525718"/>
                  <a:gd name="connsiteY1" fmla="*/ 1318574 h 1350128"/>
                  <a:gd name="connsiteX2" fmla="*/ 246472 w 525718"/>
                  <a:gd name="connsiteY2" fmla="*/ 1350128 h 1350128"/>
                  <a:gd name="connsiteX3" fmla="*/ 395402 w 525718"/>
                  <a:gd name="connsiteY3" fmla="*/ 634280 h 1350128"/>
                  <a:gd name="connsiteX4" fmla="*/ 525414 w 525718"/>
                  <a:gd name="connsiteY4" fmla="*/ 599453 h 1350128"/>
                  <a:gd name="connsiteX5" fmla="*/ 525021 w 525718"/>
                  <a:gd name="connsiteY5" fmla="*/ 126214 h 1350128"/>
                  <a:gd name="connsiteX6" fmla="*/ 517165 w 525718"/>
                  <a:gd name="connsiteY6" fmla="*/ 15384 h 1350128"/>
                  <a:gd name="connsiteX7" fmla="*/ 324374 w 525718"/>
                  <a:gd name="connsiteY7" fmla="*/ 40195 h 1350128"/>
                  <a:gd name="connsiteX8" fmla="*/ 179306 w 525718"/>
                  <a:gd name="connsiteY8" fmla="*/ 0 h 1350128"/>
                  <a:gd name="connsiteX9" fmla="*/ 113318 w 525718"/>
                  <a:gd name="connsiteY9" fmla="*/ 28280 h 1350128"/>
                  <a:gd name="connsiteX10" fmla="*/ 19050 w 525718"/>
                  <a:gd name="connsiteY10" fmla="*/ 37707 h 1350128"/>
                  <a:gd name="connsiteX0" fmla="*/ 19050 w 560502"/>
                  <a:gd name="connsiteY0" fmla="*/ 37707 h 1350128"/>
                  <a:gd name="connsiteX1" fmla="*/ 0 w 560502"/>
                  <a:gd name="connsiteY1" fmla="*/ 1318574 h 1350128"/>
                  <a:gd name="connsiteX2" fmla="*/ 246472 w 560502"/>
                  <a:gd name="connsiteY2" fmla="*/ 1350128 h 1350128"/>
                  <a:gd name="connsiteX3" fmla="*/ 560502 w 560502"/>
                  <a:gd name="connsiteY3" fmla="*/ 1326430 h 1350128"/>
                  <a:gd name="connsiteX4" fmla="*/ 525414 w 560502"/>
                  <a:gd name="connsiteY4" fmla="*/ 599453 h 1350128"/>
                  <a:gd name="connsiteX5" fmla="*/ 525021 w 560502"/>
                  <a:gd name="connsiteY5" fmla="*/ 126214 h 1350128"/>
                  <a:gd name="connsiteX6" fmla="*/ 517165 w 560502"/>
                  <a:gd name="connsiteY6" fmla="*/ 15384 h 1350128"/>
                  <a:gd name="connsiteX7" fmla="*/ 324374 w 560502"/>
                  <a:gd name="connsiteY7" fmla="*/ 40195 h 1350128"/>
                  <a:gd name="connsiteX8" fmla="*/ 179306 w 560502"/>
                  <a:gd name="connsiteY8" fmla="*/ 0 h 1350128"/>
                  <a:gd name="connsiteX9" fmla="*/ 113318 w 560502"/>
                  <a:gd name="connsiteY9" fmla="*/ 28280 h 1350128"/>
                  <a:gd name="connsiteX10" fmla="*/ 19050 w 560502"/>
                  <a:gd name="connsiteY10" fmla="*/ 37707 h 1350128"/>
                  <a:gd name="connsiteX0" fmla="*/ 19050 w 560502"/>
                  <a:gd name="connsiteY0" fmla="*/ 37707 h 1350128"/>
                  <a:gd name="connsiteX1" fmla="*/ 0 w 560502"/>
                  <a:gd name="connsiteY1" fmla="*/ 1318574 h 1350128"/>
                  <a:gd name="connsiteX2" fmla="*/ 246472 w 560502"/>
                  <a:gd name="connsiteY2" fmla="*/ 1350128 h 1350128"/>
                  <a:gd name="connsiteX3" fmla="*/ 560502 w 560502"/>
                  <a:gd name="connsiteY3" fmla="*/ 1326430 h 1350128"/>
                  <a:gd name="connsiteX4" fmla="*/ 480964 w 560502"/>
                  <a:gd name="connsiteY4" fmla="*/ 1215403 h 1350128"/>
                  <a:gd name="connsiteX5" fmla="*/ 525021 w 560502"/>
                  <a:gd name="connsiteY5" fmla="*/ 126214 h 1350128"/>
                  <a:gd name="connsiteX6" fmla="*/ 517165 w 560502"/>
                  <a:gd name="connsiteY6" fmla="*/ 15384 h 1350128"/>
                  <a:gd name="connsiteX7" fmla="*/ 324374 w 560502"/>
                  <a:gd name="connsiteY7" fmla="*/ 40195 h 1350128"/>
                  <a:gd name="connsiteX8" fmla="*/ 179306 w 560502"/>
                  <a:gd name="connsiteY8" fmla="*/ 0 h 1350128"/>
                  <a:gd name="connsiteX9" fmla="*/ 113318 w 560502"/>
                  <a:gd name="connsiteY9" fmla="*/ 28280 h 1350128"/>
                  <a:gd name="connsiteX10" fmla="*/ 19050 w 560502"/>
                  <a:gd name="connsiteY10" fmla="*/ 37707 h 1350128"/>
                  <a:gd name="connsiteX0" fmla="*/ 19050 w 560502"/>
                  <a:gd name="connsiteY0" fmla="*/ 37707 h 1350128"/>
                  <a:gd name="connsiteX1" fmla="*/ 0 w 560502"/>
                  <a:gd name="connsiteY1" fmla="*/ 1318574 h 1350128"/>
                  <a:gd name="connsiteX2" fmla="*/ 246472 w 560502"/>
                  <a:gd name="connsiteY2" fmla="*/ 1350128 h 1350128"/>
                  <a:gd name="connsiteX3" fmla="*/ 560502 w 560502"/>
                  <a:gd name="connsiteY3" fmla="*/ 1326430 h 1350128"/>
                  <a:gd name="connsiteX4" fmla="*/ 480964 w 560502"/>
                  <a:gd name="connsiteY4" fmla="*/ 1215403 h 1350128"/>
                  <a:gd name="connsiteX5" fmla="*/ 512321 w 560502"/>
                  <a:gd name="connsiteY5" fmla="*/ 989814 h 1350128"/>
                  <a:gd name="connsiteX6" fmla="*/ 517165 w 560502"/>
                  <a:gd name="connsiteY6" fmla="*/ 15384 h 1350128"/>
                  <a:gd name="connsiteX7" fmla="*/ 324374 w 560502"/>
                  <a:gd name="connsiteY7" fmla="*/ 40195 h 1350128"/>
                  <a:gd name="connsiteX8" fmla="*/ 179306 w 560502"/>
                  <a:gd name="connsiteY8" fmla="*/ 0 h 1350128"/>
                  <a:gd name="connsiteX9" fmla="*/ 113318 w 560502"/>
                  <a:gd name="connsiteY9" fmla="*/ 28280 h 1350128"/>
                  <a:gd name="connsiteX10" fmla="*/ 19050 w 560502"/>
                  <a:gd name="connsiteY10" fmla="*/ 37707 h 1350128"/>
                  <a:gd name="connsiteX0" fmla="*/ 19050 w 720365"/>
                  <a:gd name="connsiteY0" fmla="*/ 37707 h 1350128"/>
                  <a:gd name="connsiteX1" fmla="*/ 0 w 720365"/>
                  <a:gd name="connsiteY1" fmla="*/ 1318574 h 1350128"/>
                  <a:gd name="connsiteX2" fmla="*/ 246472 w 720365"/>
                  <a:gd name="connsiteY2" fmla="*/ 1350128 h 1350128"/>
                  <a:gd name="connsiteX3" fmla="*/ 560502 w 720365"/>
                  <a:gd name="connsiteY3" fmla="*/ 1326430 h 1350128"/>
                  <a:gd name="connsiteX4" fmla="*/ 480964 w 720365"/>
                  <a:gd name="connsiteY4" fmla="*/ 1215403 h 1350128"/>
                  <a:gd name="connsiteX5" fmla="*/ 512321 w 720365"/>
                  <a:gd name="connsiteY5" fmla="*/ 989814 h 1350128"/>
                  <a:gd name="connsiteX6" fmla="*/ 720365 w 720365"/>
                  <a:gd name="connsiteY6" fmla="*/ 656734 h 1350128"/>
                  <a:gd name="connsiteX7" fmla="*/ 324374 w 720365"/>
                  <a:gd name="connsiteY7" fmla="*/ 40195 h 1350128"/>
                  <a:gd name="connsiteX8" fmla="*/ 179306 w 720365"/>
                  <a:gd name="connsiteY8" fmla="*/ 0 h 1350128"/>
                  <a:gd name="connsiteX9" fmla="*/ 113318 w 720365"/>
                  <a:gd name="connsiteY9" fmla="*/ 28280 h 1350128"/>
                  <a:gd name="connsiteX10" fmla="*/ 19050 w 720365"/>
                  <a:gd name="connsiteY10" fmla="*/ 37707 h 1350128"/>
                  <a:gd name="connsiteX0" fmla="*/ 19050 w 720365"/>
                  <a:gd name="connsiteY0" fmla="*/ 37707 h 1350128"/>
                  <a:gd name="connsiteX1" fmla="*/ 0 w 720365"/>
                  <a:gd name="connsiteY1" fmla="*/ 1318574 h 1350128"/>
                  <a:gd name="connsiteX2" fmla="*/ 246472 w 720365"/>
                  <a:gd name="connsiteY2" fmla="*/ 1350128 h 1350128"/>
                  <a:gd name="connsiteX3" fmla="*/ 560502 w 720365"/>
                  <a:gd name="connsiteY3" fmla="*/ 1326430 h 1350128"/>
                  <a:gd name="connsiteX4" fmla="*/ 480964 w 720365"/>
                  <a:gd name="connsiteY4" fmla="*/ 1215403 h 1350128"/>
                  <a:gd name="connsiteX5" fmla="*/ 512321 w 720365"/>
                  <a:gd name="connsiteY5" fmla="*/ 989814 h 1350128"/>
                  <a:gd name="connsiteX6" fmla="*/ 720365 w 720365"/>
                  <a:gd name="connsiteY6" fmla="*/ 656734 h 1350128"/>
                  <a:gd name="connsiteX7" fmla="*/ 324374 w 720365"/>
                  <a:gd name="connsiteY7" fmla="*/ 40195 h 1350128"/>
                  <a:gd name="connsiteX8" fmla="*/ 179306 w 720365"/>
                  <a:gd name="connsiteY8" fmla="*/ 0 h 1350128"/>
                  <a:gd name="connsiteX9" fmla="*/ 113318 w 720365"/>
                  <a:gd name="connsiteY9" fmla="*/ 28280 h 1350128"/>
                  <a:gd name="connsiteX10" fmla="*/ 19050 w 72036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215403 h 1350128"/>
                  <a:gd name="connsiteX5" fmla="*/ 512321 w 726715"/>
                  <a:gd name="connsiteY5" fmla="*/ 989814 h 1350128"/>
                  <a:gd name="connsiteX6" fmla="*/ 726715 w 726715"/>
                  <a:gd name="connsiteY6" fmla="*/ 999634 h 1350128"/>
                  <a:gd name="connsiteX7" fmla="*/ 324374 w 726715"/>
                  <a:gd name="connsiteY7" fmla="*/ 401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215403 h 1350128"/>
                  <a:gd name="connsiteX5" fmla="*/ 512321 w 726715"/>
                  <a:gd name="connsiteY5" fmla="*/ 989814 h 1350128"/>
                  <a:gd name="connsiteX6" fmla="*/ 726715 w 726715"/>
                  <a:gd name="connsiteY6" fmla="*/ 999634 h 1350128"/>
                  <a:gd name="connsiteX7" fmla="*/ 324374 w 726715"/>
                  <a:gd name="connsiteY7" fmla="*/ 401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215403 h 1350128"/>
                  <a:gd name="connsiteX5" fmla="*/ 512321 w 726715"/>
                  <a:gd name="connsiteY5" fmla="*/ 989814 h 1350128"/>
                  <a:gd name="connsiteX6" fmla="*/ 726715 w 726715"/>
                  <a:gd name="connsiteY6" fmla="*/ 999634 h 1350128"/>
                  <a:gd name="connsiteX7" fmla="*/ 324374 w 726715"/>
                  <a:gd name="connsiteY7" fmla="*/ 401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164603 h 1350128"/>
                  <a:gd name="connsiteX5" fmla="*/ 512321 w 726715"/>
                  <a:gd name="connsiteY5" fmla="*/ 989814 h 1350128"/>
                  <a:gd name="connsiteX6" fmla="*/ 726715 w 726715"/>
                  <a:gd name="connsiteY6" fmla="*/ 999634 h 1350128"/>
                  <a:gd name="connsiteX7" fmla="*/ 324374 w 726715"/>
                  <a:gd name="connsiteY7" fmla="*/ 401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202703 h 1350128"/>
                  <a:gd name="connsiteX5" fmla="*/ 512321 w 726715"/>
                  <a:gd name="connsiteY5" fmla="*/ 989814 h 1350128"/>
                  <a:gd name="connsiteX6" fmla="*/ 726715 w 726715"/>
                  <a:gd name="connsiteY6" fmla="*/ 999634 h 1350128"/>
                  <a:gd name="connsiteX7" fmla="*/ 324374 w 726715"/>
                  <a:gd name="connsiteY7" fmla="*/ 401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202703 h 1350128"/>
                  <a:gd name="connsiteX5" fmla="*/ 512321 w 726715"/>
                  <a:gd name="connsiteY5" fmla="*/ 989814 h 1350128"/>
                  <a:gd name="connsiteX6" fmla="*/ 726715 w 726715"/>
                  <a:gd name="connsiteY6" fmla="*/ 999634 h 1350128"/>
                  <a:gd name="connsiteX7" fmla="*/ 324374 w 726715"/>
                  <a:gd name="connsiteY7" fmla="*/ 401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7707 h 1350128"/>
                  <a:gd name="connsiteX1" fmla="*/ 0 w 726715"/>
                  <a:gd name="connsiteY1" fmla="*/ 1318574 h 1350128"/>
                  <a:gd name="connsiteX2" fmla="*/ 246472 w 726715"/>
                  <a:gd name="connsiteY2" fmla="*/ 1350128 h 1350128"/>
                  <a:gd name="connsiteX3" fmla="*/ 560502 w 726715"/>
                  <a:gd name="connsiteY3" fmla="*/ 1326430 h 1350128"/>
                  <a:gd name="connsiteX4" fmla="*/ 480964 w 726715"/>
                  <a:gd name="connsiteY4" fmla="*/ 1202703 h 1350128"/>
                  <a:gd name="connsiteX5" fmla="*/ 512321 w 726715"/>
                  <a:gd name="connsiteY5" fmla="*/ 989814 h 1350128"/>
                  <a:gd name="connsiteX6" fmla="*/ 726715 w 726715"/>
                  <a:gd name="connsiteY6" fmla="*/ 999634 h 1350128"/>
                  <a:gd name="connsiteX7" fmla="*/ 559324 w 726715"/>
                  <a:gd name="connsiteY7" fmla="*/ 433895 h 1350128"/>
                  <a:gd name="connsiteX8" fmla="*/ 179306 w 726715"/>
                  <a:gd name="connsiteY8" fmla="*/ 0 h 1350128"/>
                  <a:gd name="connsiteX9" fmla="*/ 113318 w 726715"/>
                  <a:gd name="connsiteY9" fmla="*/ 28280 h 1350128"/>
                  <a:gd name="connsiteX10" fmla="*/ 19050 w 726715"/>
                  <a:gd name="connsiteY10" fmla="*/ 37707 h 1350128"/>
                  <a:gd name="connsiteX0" fmla="*/ 19050 w 726715"/>
                  <a:gd name="connsiteY0" fmla="*/ 31357 h 1343778"/>
                  <a:gd name="connsiteX1" fmla="*/ 0 w 726715"/>
                  <a:gd name="connsiteY1" fmla="*/ 1312224 h 1343778"/>
                  <a:gd name="connsiteX2" fmla="*/ 246472 w 726715"/>
                  <a:gd name="connsiteY2" fmla="*/ 1343778 h 1343778"/>
                  <a:gd name="connsiteX3" fmla="*/ 560502 w 726715"/>
                  <a:gd name="connsiteY3" fmla="*/ 1320080 h 1343778"/>
                  <a:gd name="connsiteX4" fmla="*/ 480964 w 726715"/>
                  <a:gd name="connsiteY4" fmla="*/ 1196353 h 1343778"/>
                  <a:gd name="connsiteX5" fmla="*/ 512321 w 726715"/>
                  <a:gd name="connsiteY5" fmla="*/ 983464 h 1343778"/>
                  <a:gd name="connsiteX6" fmla="*/ 726715 w 726715"/>
                  <a:gd name="connsiteY6" fmla="*/ 993284 h 1343778"/>
                  <a:gd name="connsiteX7" fmla="*/ 559324 w 726715"/>
                  <a:gd name="connsiteY7" fmla="*/ 427545 h 1343778"/>
                  <a:gd name="connsiteX8" fmla="*/ 541256 w 726715"/>
                  <a:gd name="connsiteY8" fmla="*/ 0 h 1343778"/>
                  <a:gd name="connsiteX9" fmla="*/ 113318 w 726715"/>
                  <a:gd name="connsiteY9" fmla="*/ 21930 h 1343778"/>
                  <a:gd name="connsiteX10" fmla="*/ 19050 w 726715"/>
                  <a:gd name="connsiteY10" fmla="*/ 31357 h 1343778"/>
                  <a:gd name="connsiteX0" fmla="*/ 19050 w 726715"/>
                  <a:gd name="connsiteY0" fmla="*/ 31357 h 1343778"/>
                  <a:gd name="connsiteX1" fmla="*/ 0 w 726715"/>
                  <a:gd name="connsiteY1" fmla="*/ 1312224 h 1343778"/>
                  <a:gd name="connsiteX2" fmla="*/ 246472 w 726715"/>
                  <a:gd name="connsiteY2" fmla="*/ 1343778 h 1343778"/>
                  <a:gd name="connsiteX3" fmla="*/ 560502 w 726715"/>
                  <a:gd name="connsiteY3" fmla="*/ 1320080 h 1343778"/>
                  <a:gd name="connsiteX4" fmla="*/ 480964 w 726715"/>
                  <a:gd name="connsiteY4" fmla="*/ 1196353 h 1343778"/>
                  <a:gd name="connsiteX5" fmla="*/ 512321 w 726715"/>
                  <a:gd name="connsiteY5" fmla="*/ 983464 h 1343778"/>
                  <a:gd name="connsiteX6" fmla="*/ 726715 w 726715"/>
                  <a:gd name="connsiteY6" fmla="*/ 993284 h 1343778"/>
                  <a:gd name="connsiteX7" fmla="*/ 559324 w 726715"/>
                  <a:gd name="connsiteY7" fmla="*/ 427545 h 1343778"/>
                  <a:gd name="connsiteX8" fmla="*/ 541256 w 726715"/>
                  <a:gd name="connsiteY8" fmla="*/ 0 h 1343778"/>
                  <a:gd name="connsiteX9" fmla="*/ 437168 w 726715"/>
                  <a:gd name="connsiteY9" fmla="*/ 2880 h 1343778"/>
                  <a:gd name="connsiteX10" fmla="*/ 19050 w 726715"/>
                  <a:gd name="connsiteY10" fmla="*/ 31357 h 1343778"/>
                  <a:gd name="connsiteX0" fmla="*/ 19050 w 726715"/>
                  <a:gd name="connsiteY0" fmla="*/ 28477 h 1340898"/>
                  <a:gd name="connsiteX1" fmla="*/ 0 w 726715"/>
                  <a:gd name="connsiteY1" fmla="*/ 1309344 h 1340898"/>
                  <a:gd name="connsiteX2" fmla="*/ 246472 w 726715"/>
                  <a:gd name="connsiteY2" fmla="*/ 1340898 h 1340898"/>
                  <a:gd name="connsiteX3" fmla="*/ 560502 w 726715"/>
                  <a:gd name="connsiteY3" fmla="*/ 1317200 h 1340898"/>
                  <a:gd name="connsiteX4" fmla="*/ 480964 w 726715"/>
                  <a:gd name="connsiteY4" fmla="*/ 1193473 h 1340898"/>
                  <a:gd name="connsiteX5" fmla="*/ 512321 w 726715"/>
                  <a:gd name="connsiteY5" fmla="*/ 980584 h 1340898"/>
                  <a:gd name="connsiteX6" fmla="*/ 726715 w 726715"/>
                  <a:gd name="connsiteY6" fmla="*/ 990404 h 1340898"/>
                  <a:gd name="connsiteX7" fmla="*/ 559324 w 726715"/>
                  <a:gd name="connsiteY7" fmla="*/ 424665 h 1340898"/>
                  <a:gd name="connsiteX8" fmla="*/ 636506 w 726715"/>
                  <a:gd name="connsiteY8" fmla="*/ 232070 h 1340898"/>
                  <a:gd name="connsiteX9" fmla="*/ 437168 w 726715"/>
                  <a:gd name="connsiteY9" fmla="*/ 0 h 1340898"/>
                  <a:gd name="connsiteX10" fmla="*/ 19050 w 726715"/>
                  <a:gd name="connsiteY10" fmla="*/ 28477 h 1340898"/>
                  <a:gd name="connsiteX0" fmla="*/ 19050 w 726715"/>
                  <a:gd name="connsiteY0" fmla="*/ 28477 h 1340898"/>
                  <a:gd name="connsiteX1" fmla="*/ 0 w 726715"/>
                  <a:gd name="connsiteY1" fmla="*/ 1309344 h 1340898"/>
                  <a:gd name="connsiteX2" fmla="*/ 246472 w 726715"/>
                  <a:gd name="connsiteY2" fmla="*/ 1340898 h 1340898"/>
                  <a:gd name="connsiteX3" fmla="*/ 560502 w 726715"/>
                  <a:gd name="connsiteY3" fmla="*/ 1317200 h 1340898"/>
                  <a:gd name="connsiteX4" fmla="*/ 480964 w 726715"/>
                  <a:gd name="connsiteY4" fmla="*/ 1193473 h 1340898"/>
                  <a:gd name="connsiteX5" fmla="*/ 512321 w 726715"/>
                  <a:gd name="connsiteY5" fmla="*/ 980584 h 1340898"/>
                  <a:gd name="connsiteX6" fmla="*/ 726715 w 726715"/>
                  <a:gd name="connsiteY6" fmla="*/ 990404 h 1340898"/>
                  <a:gd name="connsiteX7" fmla="*/ 559324 w 726715"/>
                  <a:gd name="connsiteY7" fmla="*/ 424665 h 1340898"/>
                  <a:gd name="connsiteX8" fmla="*/ 655556 w 726715"/>
                  <a:gd name="connsiteY8" fmla="*/ 251120 h 1340898"/>
                  <a:gd name="connsiteX9" fmla="*/ 437168 w 726715"/>
                  <a:gd name="connsiteY9" fmla="*/ 0 h 1340898"/>
                  <a:gd name="connsiteX10" fmla="*/ 19050 w 726715"/>
                  <a:gd name="connsiteY10" fmla="*/ 28477 h 1340898"/>
                  <a:gd name="connsiteX0" fmla="*/ 19050 w 726715"/>
                  <a:gd name="connsiteY0" fmla="*/ 3077 h 1315498"/>
                  <a:gd name="connsiteX1" fmla="*/ 0 w 726715"/>
                  <a:gd name="connsiteY1" fmla="*/ 1283944 h 1315498"/>
                  <a:gd name="connsiteX2" fmla="*/ 246472 w 726715"/>
                  <a:gd name="connsiteY2" fmla="*/ 1315498 h 1315498"/>
                  <a:gd name="connsiteX3" fmla="*/ 560502 w 726715"/>
                  <a:gd name="connsiteY3" fmla="*/ 1291800 h 1315498"/>
                  <a:gd name="connsiteX4" fmla="*/ 480964 w 726715"/>
                  <a:gd name="connsiteY4" fmla="*/ 1168073 h 1315498"/>
                  <a:gd name="connsiteX5" fmla="*/ 512321 w 726715"/>
                  <a:gd name="connsiteY5" fmla="*/ 955184 h 1315498"/>
                  <a:gd name="connsiteX6" fmla="*/ 726715 w 726715"/>
                  <a:gd name="connsiteY6" fmla="*/ 965004 h 1315498"/>
                  <a:gd name="connsiteX7" fmla="*/ 559324 w 726715"/>
                  <a:gd name="connsiteY7" fmla="*/ 399265 h 1315498"/>
                  <a:gd name="connsiteX8" fmla="*/ 655556 w 726715"/>
                  <a:gd name="connsiteY8" fmla="*/ 225720 h 1315498"/>
                  <a:gd name="connsiteX9" fmla="*/ 507018 w 726715"/>
                  <a:gd name="connsiteY9" fmla="*/ 0 h 1315498"/>
                  <a:gd name="connsiteX10" fmla="*/ 19050 w 726715"/>
                  <a:gd name="connsiteY10" fmla="*/ 3077 h 1315498"/>
                  <a:gd name="connsiteX0" fmla="*/ 19050 w 726715"/>
                  <a:gd name="connsiteY0" fmla="*/ 0 h 1350521"/>
                  <a:gd name="connsiteX1" fmla="*/ 0 w 726715"/>
                  <a:gd name="connsiteY1" fmla="*/ 1318967 h 1350521"/>
                  <a:gd name="connsiteX2" fmla="*/ 246472 w 726715"/>
                  <a:gd name="connsiteY2" fmla="*/ 1350521 h 1350521"/>
                  <a:gd name="connsiteX3" fmla="*/ 560502 w 726715"/>
                  <a:gd name="connsiteY3" fmla="*/ 1326823 h 1350521"/>
                  <a:gd name="connsiteX4" fmla="*/ 480964 w 726715"/>
                  <a:gd name="connsiteY4" fmla="*/ 1203096 h 1350521"/>
                  <a:gd name="connsiteX5" fmla="*/ 512321 w 726715"/>
                  <a:gd name="connsiteY5" fmla="*/ 990207 h 1350521"/>
                  <a:gd name="connsiteX6" fmla="*/ 726715 w 726715"/>
                  <a:gd name="connsiteY6" fmla="*/ 1000027 h 1350521"/>
                  <a:gd name="connsiteX7" fmla="*/ 559324 w 726715"/>
                  <a:gd name="connsiteY7" fmla="*/ 434288 h 1350521"/>
                  <a:gd name="connsiteX8" fmla="*/ 655556 w 726715"/>
                  <a:gd name="connsiteY8" fmla="*/ 260743 h 1350521"/>
                  <a:gd name="connsiteX9" fmla="*/ 507018 w 726715"/>
                  <a:gd name="connsiteY9" fmla="*/ 35023 h 1350521"/>
                  <a:gd name="connsiteX10" fmla="*/ 19050 w 726715"/>
                  <a:gd name="connsiteY10" fmla="*/ 0 h 1350521"/>
                  <a:gd name="connsiteX0" fmla="*/ 19050 w 726715"/>
                  <a:gd name="connsiteY0" fmla="*/ 0 h 1350521"/>
                  <a:gd name="connsiteX1" fmla="*/ 0 w 726715"/>
                  <a:gd name="connsiteY1" fmla="*/ 1318967 h 1350521"/>
                  <a:gd name="connsiteX2" fmla="*/ 246472 w 726715"/>
                  <a:gd name="connsiteY2" fmla="*/ 1350521 h 1350521"/>
                  <a:gd name="connsiteX3" fmla="*/ 560502 w 726715"/>
                  <a:gd name="connsiteY3" fmla="*/ 1326823 h 1350521"/>
                  <a:gd name="connsiteX4" fmla="*/ 480964 w 726715"/>
                  <a:gd name="connsiteY4" fmla="*/ 1203096 h 1350521"/>
                  <a:gd name="connsiteX5" fmla="*/ 512321 w 726715"/>
                  <a:gd name="connsiteY5" fmla="*/ 990207 h 1350521"/>
                  <a:gd name="connsiteX6" fmla="*/ 726715 w 726715"/>
                  <a:gd name="connsiteY6" fmla="*/ 1000027 h 1350521"/>
                  <a:gd name="connsiteX7" fmla="*/ 559324 w 726715"/>
                  <a:gd name="connsiteY7" fmla="*/ 434288 h 1350521"/>
                  <a:gd name="connsiteX8" fmla="*/ 655556 w 726715"/>
                  <a:gd name="connsiteY8" fmla="*/ 260743 h 1350521"/>
                  <a:gd name="connsiteX9" fmla="*/ 507018 w 726715"/>
                  <a:gd name="connsiteY9" fmla="*/ 9623 h 1350521"/>
                  <a:gd name="connsiteX10" fmla="*/ 19050 w 726715"/>
                  <a:gd name="connsiteY10" fmla="*/ 0 h 1350521"/>
                  <a:gd name="connsiteX0" fmla="*/ 19050 w 726715"/>
                  <a:gd name="connsiteY0" fmla="*/ 0 h 1350521"/>
                  <a:gd name="connsiteX1" fmla="*/ 0 w 726715"/>
                  <a:gd name="connsiteY1" fmla="*/ 1318967 h 1350521"/>
                  <a:gd name="connsiteX2" fmla="*/ 246472 w 726715"/>
                  <a:gd name="connsiteY2" fmla="*/ 1350521 h 1350521"/>
                  <a:gd name="connsiteX3" fmla="*/ 560502 w 726715"/>
                  <a:gd name="connsiteY3" fmla="*/ 1326823 h 1350521"/>
                  <a:gd name="connsiteX4" fmla="*/ 480964 w 726715"/>
                  <a:gd name="connsiteY4" fmla="*/ 1203096 h 1350521"/>
                  <a:gd name="connsiteX5" fmla="*/ 512321 w 726715"/>
                  <a:gd name="connsiteY5" fmla="*/ 990207 h 1350521"/>
                  <a:gd name="connsiteX6" fmla="*/ 726715 w 726715"/>
                  <a:gd name="connsiteY6" fmla="*/ 1000027 h 1350521"/>
                  <a:gd name="connsiteX7" fmla="*/ 559324 w 726715"/>
                  <a:gd name="connsiteY7" fmla="*/ 434288 h 1350521"/>
                  <a:gd name="connsiteX8" fmla="*/ 655556 w 726715"/>
                  <a:gd name="connsiteY8" fmla="*/ 260743 h 1350521"/>
                  <a:gd name="connsiteX9" fmla="*/ 669061 w 726715"/>
                  <a:gd name="connsiteY9" fmla="*/ 251627 h 1350521"/>
                  <a:gd name="connsiteX10" fmla="*/ 507018 w 726715"/>
                  <a:gd name="connsiteY10" fmla="*/ 9623 h 1350521"/>
                  <a:gd name="connsiteX11" fmla="*/ 19050 w 726715"/>
                  <a:gd name="connsiteY11" fmla="*/ 0 h 1350521"/>
                  <a:gd name="connsiteX0" fmla="*/ 19050 w 726715"/>
                  <a:gd name="connsiteY0" fmla="*/ 0 h 1350521"/>
                  <a:gd name="connsiteX1" fmla="*/ 0 w 726715"/>
                  <a:gd name="connsiteY1" fmla="*/ 1318967 h 1350521"/>
                  <a:gd name="connsiteX2" fmla="*/ 246472 w 726715"/>
                  <a:gd name="connsiteY2" fmla="*/ 1350521 h 1350521"/>
                  <a:gd name="connsiteX3" fmla="*/ 560502 w 726715"/>
                  <a:gd name="connsiteY3" fmla="*/ 1326823 h 1350521"/>
                  <a:gd name="connsiteX4" fmla="*/ 480964 w 726715"/>
                  <a:gd name="connsiteY4" fmla="*/ 1203096 h 1350521"/>
                  <a:gd name="connsiteX5" fmla="*/ 512321 w 726715"/>
                  <a:gd name="connsiteY5" fmla="*/ 990207 h 1350521"/>
                  <a:gd name="connsiteX6" fmla="*/ 726715 w 726715"/>
                  <a:gd name="connsiteY6" fmla="*/ 1000027 h 1350521"/>
                  <a:gd name="connsiteX7" fmla="*/ 559324 w 726715"/>
                  <a:gd name="connsiteY7" fmla="*/ 434288 h 1350521"/>
                  <a:gd name="connsiteX8" fmla="*/ 655556 w 726715"/>
                  <a:gd name="connsiteY8" fmla="*/ 260743 h 1350521"/>
                  <a:gd name="connsiteX9" fmla="*/ 573811 w 726715"/>
                  <a:gd name="connsiteY9" fmla="*/ 257977 h 1350521"/>
                  <a:gd name="connsiteX10" fmla="*/ 507018 w 726715"/>
                  <a:gd name="connsiteY10" fmla="*/ 9623 h 1350521"/>
                  <a:gd name="connsiteX11" fmla="*/ 19050 w 726715"/>
                  <a:gd name="connsiteY11" fmla="*/ 0 h 1350521"/>
                  <a:gd name="connsiteX0" fmla="*/ 19050 w 726715"/>
                  <a:gd name="connsiteY0" fmla="*/ 0 h 1350521"/>
                  <a:gd name="connsiteX1" fmla="*/ 0 w 726715"/>
                  <a:gd name="connsiteY1" fmla="*/ 1318967 h 1350521"/>
                  <a:gd name="connsiteX2" fmla="*/ 246472 w 726715"/>
                  <a:gd name="connsiteY2" fmla="*/ 1350521 h 1350521"/>
                  <a:gd name="connsiteX3" fmla="*/ 560502 w 726715"/>
                  <a:gd name="connsiteY3" fmla="*/ 1326823 h 1350521"/>
                  <a:gd name="connsiteX4" fmla="*/ 480964 w 726715"/>
                  <a:gd name="connsiteY4" fmla="*/ 1203096 h 1350521"/>
                  <a:gd name="connsiteX5" fmla="*/ 512321 w 726715"/>
                  <a:gd name="connsiteY5" fmla="*/ 990207 h 1350521"/>
                  <a:gd name="connsiteX6" fmla="*/ 726715 w 726715"/>
                  <a:gd name="connsiteY6" fmla="*/ 1000027 h 1350521"/>
                  <a:gd name="connsiteX7" fmla="*/ 559324 w 726715"/>
                  <a:gd name="connsiteY7" fmla="*/ 434288 h 1350521"/>
                  <a:gd name="connsiteX8" fmla="*/ 674606 w 726715"/>
                  <a:gd name="connsiteY8" fmla="*/ 279793 h 1350521"/>
                  <a:gd name="connsiteX9" fmla="*/ 573811 w 726715"/>
                  <a:gd name="connsiteY9" fmla="*/ 257977 h 1350521"/>
                  <a:gd name="connsiteX10" fmla="*/ 507018 w 726715"/>
                  <a:gd name="connsiteY10" fmla="*/ 9623 h 1350521"/>
                  <a:gd name="connsiteX11" fmla="*/ 19050 w 726715"/>
                  <a:gd name="connsiteY11" fmla="*/ 0 h 1350521"/>
                  <a:gd name="connsiteX0" fmla="*/ 19050 w 726715"/>
                  <a:gd name="connsiteY0" fmla="*/ 0 h 1350521"/>
                  <a:gd name="connsiteX1" fmla="*/ 0 w 726715"/>
                  <a:gd name="connsiteY1" fmla="*/ 1318967 h 1350521"/>
                  <a:gd name="connsiteX2" fmla="*/ 246472 w 726715"/>
                  <a:gd name="connsiteY2" fmla="*/ 1350521 h 1350521"/>
                  <a:gd name="connsiteX3" fmla="*/ 560502 w 726715"/>
                  <a:gd name="connsiteY3" fmla="*/ 1326823 h 1350521"/>
                  <a:gd name="connsiteX4" fmla="*/ 480964 w 726715"/>
                  <a:gd name="connsiteY4" fmla="*/ 1203096 h 1350521"/>
                  <a:gd name="connsiteX5" fmla="*/ 512321 w 726715"/>
                  <a:gd name="connsiteY5" fmla="*/ 990207 h 1350521"/>
                  <a:gd name="connsiteX6" fmla="*/ 726715 w 726715"/>
                  <a:gd name="connsiteY6" fmla="*/ 1000027 h 1350521"/>
                  <a:gd name="connsiteX7" fmla="*/ 559324 w 726715"/>
                  <a:gd name="connsiteY7" fmla="*/ 434288 h 1350521"/>
                  <a:gd name="connsiteX8" fmla="*/ 693656 w 726715"/>
                  <a:gd name="connsiteY8" fmla="*/ 317893 h 1350521"/>
                  <a:gd name="connsiteX9" fmla="*/ 573811 w 726715"/>
                  <a:gd name="connsiteY9" fmla="*/ 257977 h 1350521"/>
                  <a:gd name="connsiteX10" fmla="*/ 507018 w 726715"/>
                  <a:gd name="connsiteY10" fmla="*/ 9623 h 1350521"/>
                  <a:gd name="connsiteX11" fmla="*/ 19050 w 726715"/>
                  <a:gd name="connsiteY11" fmla="*/ 0 h 135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715" h="1350521">
                    <a:moveTo>
                      <a:pt x="19050" y="0"/>
                    </a:moveTo>
                    <a:lnTo>
                      <a:pt x="0" y="1318967"/>
                    </a:lnTo>
                    <a:lnTo>
                      <a:pt x="246472" y="1350521"/>
                    </a:lnTo>
                    <a:lnTo>
                      <a:pt x="560502" y="1326823"/>
                    </a:lnTo>
                    <a:lnTo>
                      <a:pt x="480964" y="1203096"/>
                    </a:lnTo>
                    <a:cubicBezTo>
                      <a:pt x="478716" y="1005133"/>
                      <a:pt x="514569" y="1188170"/>
                      <a:pt x="512321" y="990207"/>
                    </a:cubicBezTo>
                    <a:cubicBezTo>
                      <a:pt x="513936" y="665397"/>
                      <a:pt x="420300" y="1083537"/>
                      <a:pt x="726715" y="1000027"/>
                    </a:cubicBezTo>
                    <a:lnTo>
                      <a:pt x="559324" y="434288"/>
                    </a:lnTo>
                    <a:lnTo>
                      <a:pt x="693656" y="317893"/>
                    </a:lnTo>
                    <a:lnTo>
                      <a:pt x="573811" y="257977"/>
                    </a:lnTo>
                    <a:lnTo>
                      <a:pt x="507018" y="9623"/>
                    </a:lnTo>
                    <a:lnTo>
                      <a:pt x="19050" y="0"/>
                    </a:lnTo>
                    <a:close/>
                  </a:path>
                </a:pathLst>
              </a:custGeom>
              <a:solidFill>
                <a:srgbClr val="FF656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30"/>
              <p:cNvSpPr/>
              <p:nvPr/>
            </p:nvSpPr>
            <p:spPr>
              <a:xfrm>
                <a:off x="5115780" y="1376468"/>
                <a:ext cx="708671" cy="696274"/>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71" h="696274">
                    <a:moveTo>
                      <a:pt x="19050" y="50407"/>
                    </a:moveTo>
                    <a:lnTo>
                      <a:pt x="0" y="696274"/>
                    </a:lnTo>
                    <a:lnTo>
                      <a:pt x="602072" y="677028"/>
                    </a:lnTo>
                    <a:lnTo>
                      <a:pt x="611302" y="564430"/>
                    </a:lnTo>
                    <a:lnTo>
                      <a:pt x="703214" y="497853"/>
                    </a:lnTo>
                    <a:cubicBezTo>
                      <a:pt x="703399" y="404229"/>
                      <a:pt x="728472" y="103302"/>
                      <a:pt x="669565" y="28084"/>
                    </a:cubicBezTo>
                    <a:lnTo>
                      <a:pt x="349774" y="46545"/>
                    </a:lnTo>
                    <a:lnTo>
                      <a:pt x="160256" y="0"/>
                    </a:lnTo>
                    <a:lnTo>
                      <a:pt x="94268" y="21930"/>
                    </a:lnTo>
                    <a:lnTo>
                      <a:pt x="19050" y="50407"/>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Freeform 31"/>
              <p:cNvSpPr/>
              <p:nvPr/>
            </p:nvSpPr>
            <p:spPr>
              <a:xfrm>
                <a:off x="6366076" y="1374192"/>
                <a:ext cx="544922" cy="655294"/>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 name="connsiteX0" fmla="*/ 571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57150 w 708671"/>
                  <a:gd name="connsiteY9" fmla="*/ 50407 h 696274"/>
                  <a:gd name="connsiteX0" fmla="*/ 0 w 651521"/>
                  <a:gd name="connsiteY0" fmla="*/ 50407 h 677224"/>
                  <a:gd name="connsiteX1" fmla="*/ 12700 w 651521"/>
                  <a:gd name="connsiteY1" fmla="*/ 677224 h 677224"/>
                  <a:gd name="connsiteX2" fmla="*/ 544922 w 651521"/>
                  <a:gd name="connsiteY2" fmla="*/ 677028 h 677224"/>
                  <a:gd name="connsiteX3" fmla="*/ 554152 w 651521"/>
                  <a:gd name="connsiteY3" fmla="*/ 564430 h 677224"/>
                  <a:gd name="connsiteX4" fmla="*/ 646064 w 651521"/>
                  <a:gd name="connsiteY4" fmla="*/ 497853 h 677224"/>
                  <a:gd name="connsiteX5" fmla="*/ 612415 w 651521"/>
                  <a:gd name="connsiteY5" fmla="*/ 28084 h 677224"/>
                  <a:gd name="connsiteX6" fmla="*/ 292624 w 651521"/>
                  <a:gd name="connsiteY6" fmla="*/ 46545 h 677224"/>
                  <a:gd name="connsiteX7" fmla="*/ 103106 w 651521"/>
                  <a:gd name="connsiteY7" fmla="*/ 0 h 677224"/>
                  <a:gd name="connsiteX8" fmla="*/ 37118 w 651521"/>
                  <a:gd name="connsiteY8" fmla="*/ 21930 h 677224"/>
                  <a:gd name="connsiteX9" fmla="*/ 0 w 651521"/>
                  <a:gd name="connsiteY9" fmla="*/ 50407 h 677224"/>
                  <a:gd name="connsiteX0" fmla="*/ 0 w 625542"/>
                  <a:gd name="connsiteY0" fmla="*/ 50407 h 677224"/>
                  <a:gd name="connsiteX1" fmla="*/ 12700 w 625542"/>
                  <a:gd name="connsiteY1" fmla="*/ 677224 h 677224"/>
                  <a:gd name="connsiteX2" fmla="*/ 544922 w 625542"/>
                  <a:gd name="connsiteY2" fmla="*/ 677028 h 677224"/>
                  <a:gd name="connsiteX3" fmla="*/ 554152 w 625542"/>
                  <a:gd name="connsiteY3" fmla="*/ 564430 h 677224"/>
                  <a:gd name="connsiteX4" fmla="*/ 512714 w 625542"/>
                  <a:gd name="connsiteY4" fmla="*/ 485153 h 677224"/>
                  <a:gd name="connsiteX5" fmla="*/ 612415 w 625542"/>
                  <a:gd name="connsiteY5" fmla="*/ 28084 h 677224"/>
                  <a:gd name="connsiteX6" fmla="*/ 292624 w 625542"/>
                  <a:gd name="connsiteY6" fmla="*/ 46545 h 677224"/>
                  <a:gd name="connsiteX7" fmla="*/ 103106 w 625542"/>
                  <a:gd name="connsiteY7" fmla="*/ 0 h 677224"/>
                  <a:gd name="connsiteX8" fmla="*/ 37118 w 625542"/>
                  <a:gd name="connsiteY8" fmla="*/ 21930 h 677224"/>
                  <a:gd name="connsiteX9" fmla="*/ 0 w 625542"/>
                  <a:gd name="connsiteY9" fmla="*/ 50407 h 677224"/>
                  <a:gd name="connsiteX0" fmla="*/ 0 w 625542"/>
                  <a:gd name="connsiteY0" fmla="*/ 50407 h 677224"/>
                  <a:gd name="connsiteX1" fmla="*/ 12700 w 625542"/>
                  <a:gd name="connsiteY1" fmla="*/ 677224 h 677224"/>
                  <a:gd name="connsiteX2" fmla="*/ 544922 w 625542"/>
                  <a:gd name="connsiteY2" fmla="*/ 677028 h 677224"/>
                  <a:gd name="connsiteX3" fmla="*/ 516052 w 625542"/>
                  <a:gd name="connsiteY3" fmla="*/ 570780 h 677224"/>
                  <a:gd name="connsiteX4" fmla="*/ 512714 w 625542"/>
                  <a:gd name="connsiteY4" fmla="*/ 485153 h 677224"/>
                  <a:gd name="connsiteX5" fmla="*/ 612415 w 625542"/>
                  <a:gd name="connsiteY5" fmla="*/ 28084 h 677224"/>
                  <a:gd name="connsiteX6" fmla="*/ 292624 w 625542"/>
                  <a:gd name="connsiteY6" fmla="*/ 46545 h 677224"/>
                  <a:gd name="connsiteX7" fmla="*/ 103106 w 625542"/>
                  <a:gd name="connsiteY7" fmla="*/ 0 h 677224"/>
                  <a:gd name="connsiteX8" fmla="*/ 37118 w 625542"/>
                  <a:gd name="connsiteY8" fmla="*/ 21930 h 677224"/>
                  <a:gd name="connsiteX9" fmla="*/ 0 w 625542"/>
                  <a:gd name="connsiteY9" fmla="*/ 50407 h 677224"/>
                  <a:gd name="connsiteX0" fmla="*/ 0 w 557467"/>
                  <a:gd name="connsiteY0" fmla="*/ 50407 h 677224"/>
                  <a:gd name="connsiteX1" fmla="*/ 12700 w 557467"/>
                  <a:gd name="connsiteY1" fmla="*/ 677224 h 677224"/>
                  <a:gd name="connsiteX2" fmla="*/ 544922 w 557467"/>
                  <a:gd name="connsiteY2" fmla="*/ 677028 h 677224"/>
                  <a:gd name="connsiteX3" fmla="*/ 516052 w 557467"/>
                  <a:gd name="connsiteY3" fmla="*/ 570780 h 677224"/>
                  <a:gd name="connsiteX4" fmla="*/ 512714 w 557467"/>
                  <a:gd name="connsiteY4" fmla="*/ 485153 h 677224"/>
                  <a:gd name="connsiteX5" fmla="*/ 536215 w 557467"/>
                  <a:gd name="connsiteY5" fmla="*/ 40784 h 677224"/>
                  <a:gd name="connsiteX6" fmla="*/ 292624 w 557467"/>
                  <a:gd name="connsiteY6" fmla="*/ 46545 h 677224"/>
                  <a:gd name="connsiteX7" fmla="*/ 103106 w 557467"/>
                  <a:gd name="connsiteY7" fmla="*/ 0 h 677224"/>
                  <a:gd name="connsiteX8" fmla="*/ 37118 w 557467"/>
                  <a:gd name="connsiteY8" fmla="*/ 21930 h 677224"/>
                  <a:gd name="connsiteX9" fmla="*/ 0 w 557467"/>
                  <a:gd name="connsiteY9" fmla="*/ 50407 h 677224"/>
                  <a:gd name="connsiteX0" fmla="*/ 0 w 557467"/>
                  <a:gd name="connsiteY0" fmla="*/ 50407 h 677224"/>
                  <a:gd name="connsiteX1" fmla="*/ 12700 w 557467"/>
                  <a:gd name="connsiteY1" fmla="*/ 677224 h 677224"/>
                  <a:gd name="connsiteX2" fmla="*/ 544922 w 557467"/>
                  <a:gd name="connsiteY2" fmla="*/ 677028 h 677224"/>
                  <a:gd name="connsiteX3" fmla="*/ 516052 w 557467"/>
                  <a:gd name="connsiteY3" fmla="*/ 570780 h 677224"/>
                  <a:gd name="connsiteX4" fmla="*/ 512714 w 557467"/>
                  <a:gd name="connsiteY4" fmla="*/ 485153 h 677224"/>
                  <a:gd name="connsiteX5" fmla="*/ 536215 w 557467"/>
                  <a:gd name="connsiteY5" fmla="*/ 40784 h 677224"/>
                  <a:gd name="connsiteX6" fmla="*/ 413274 w 557467"/>
                  <a:gd name="connsiteY6" fmla="*/ 14795 h 677224"/>
                  <a:gd name="connsiteX7" fmla="*/ 103106 w 557467"/>
                  <a:gd name="connsiteY7" fmla="*/ 0 h 677224"/>
                  <a:gd name="connsiteX8" fmla="*/ 37118 w 557467"/>
                  <a:gd name="connsiteY8" fmla="*/ 21930 h 677224"/>
                  <a:gd name="connsiteX9" fmla="*/ 0 w 557467"/>
                  <a:gd name="connsiteY9" fmla="*/ 50407 h 677224"/>
                  <a:gd name="connsiteX0" fmla="*/ 0 w 557467"/>
                  <a:gd name="connsiteY0" fmla="*/ 35612 h 662429"/>
                  <a:gd name="connsiteX1" fmla="*/ 12700 w 557467"/>
                  <a:gd name="connsiteY1" fmla="*/ 662429 h 662429"/>
                  <a:gd name="connsiteX2" fmla="*/ 544922 w 557467"/>
                  <a:gd name="connsiteY2" fmla="*/ 662233 h 662429"/>
                  <a:gd name="connsiteX3" fmla="*/ 516052 w 557467"/>
                  <a:gd name="connsiteY3" fmla="*/ 555985 h 662429"/>
                  <a:gd name="connsiteX4" fmla="*/ 512714 w 557467"/>
                  <a:gd name="connsiteY4" fmla="*/ 470358 h 662429"/>
                  <a:gd name="connsiteX5" fmla="*/ 536215 w 557467"/>
                  <a:gd name="connsiteY5" fmla="*/ 25989 h 662429"/>
                  <a:gd name="connsiteX6" fmla="*/ 413274 w 557467"/>
                  <a:gd name="connsiteY6" fmla="*/ 0 h 662429"/>
                  <a:gd name="connsiteX7" fmla="*/ 325356 w 557467"/>
                  <a:gd name="connsiteY7" fmla="*/ 48705 h 662429"/>
                  <a:gd name="connsiteX8" fmla="*/ 37118 w 557467"/>
                  <a:gd name="connsiteY8" fmla="*/ 7135 h 662429"/>
                  <a:gd name="connsiteX9" fmla="*/ 0 w 557467"/>
                  <a:gd name="connsiteY9" fmla="*/ 35612 h 662429"/>
                  <a:gd name="connsiteX0" fmla="*/ 0 w 557467"/>
                  <a:gd name="connsiteY0" fmla="*/ 35612 h 662429"/>
                  <a:gd name="connsiteX1" fmla="*/ 12700 w 557467"/>
                  <a:gd name="connsiteY1" fmla="*/ 662429 h 662429"/>
                  <a:gd name="connsiteX2" fmla="*/ 544922 w 557467"/>
                  <a:gd name="connsiteY2" fmla="*/ 662233 h 662429"/>
                  <a:gd name="connsiteX3" fmla="*/ 516052 w 557467"/>
                  <a:gd name="connsiteY3" fmla="*/ 555985 h 662429"/>
                  <a:gd name="connsiteX4" fmla="*/ 512714 w 557467"/>
                  <a:gd name="connsiteY4" fmla="*/ 470358 h 662429"/>
                  <a:gd name="connsiteX5" fmla="*/ 536215 w 557467"/>
                  <a:gd name="connsiteY5" fmla="*/ 25989 h 662429"/>
                  <a:gd name="connsiteX6" fmla="*/ 413274 w 557467"/>
                  <a:gd name="connsiteY6" fmla="*/ 0 h 662429"/>
                  <a:gd name="connsiteX7" fmla="*/ 325356 w 557467"/>
                  <a:gd name="connsiteY7" fmla="*/ 48705 h 662429"/>
                  <a:gd name="connsiteX8" fmla="*/ 87918 w 557467"/>
                  <a:gd name="connsiteY8" fmla="*/ 7135 h 662429"/>
                  <a:gd name="connsiteX9" fmla="*/ 0 w 557467"/>
                  <a:gd name="connsiteY9" fmla="*/ 35612 h 662429"/>
                  <a:gd name="connsiteX0" fmla="*/ 0 w 557467"/>
                  <a:gd name="connsiteY0" fmla="*/ 35612 h 662429"/>
                  <a:gd name="connsiteX1" fmla="*/ 12700 w 557467"/>
                  <a:gd name="connsiteY1" fmla="*/ 662429 h 662429"/>
                  <a:gd name="connsiteX2" fmla="*/ 544922 w 557467"/>
                  <a:gd name="connsiteY2" fmla="*/ 662233 h 662429"/>
                  <a:gd name="connsiteX3" fmla="*/ 516052 w 557467"/>
                  <a:gd name="connsiteY3" fmla="*/ 555985 h 662429"/>
                  <a:gd name="connsiteX4" fmla="*/ 512714 w 557467"/>
                  <a:gd name="connsiteY4" fmla="*/ 470358 h 662429"/>
                  <a:gd name="connsiteX5" fmla="*/ 536215 w 557467"/>
                  <a:gd name="connsiteY5" fmla="*/ 25989 h 662429"/>
                  <a:gd name="connsiteX6" fmla="*/ 413274 w 557467"/>
                  <a:gd name="connsiteY6" fmla="*/ 0 h 662429"/>
                  <a:gd name="connsiteX7" fmla="*/ 325356 w 557467"/>
                  <a:gd name="connsiteY7" fmla="*/ 23305 h 662429"/>
                  <a:gd name="connsiteX8" fmla="*/ 87918 w 557467"/>
                  <a:gd name="connsiteY8" fmla="*/ 7135 h 662429"/>
                  <a:gd name="connsiteX9" fmla="*/ 0 w 557467"/>
                  <a:gd name="connsiteY9" fmla="*/ 35612 h 662429"/>
                  <a:gd name="connsiteX0" fmla="*/ 0 w 557467"/>
                  <a:gd name="connsiteY0" fmla="*/ 28477 h 655294"/>
                  <a:gd name="connsiteX1" fmla="*/ 12700 w 557467"/>
                  <a:gd name="connsiteY1" fmla="*/ 655294 h 655294"/>
                  <a:gd name="connsiteX2" fmla="*/ 544922 w 557467"/>
                  <a:gd name="connsiteY2" fmla="*/ 655098 h 655294"/>
                  <a:gd name="connsiteX3" fmla="*/ 516052 w 557467"/>
                  <a:gd name="connsiteY3" fmla="*/ 548850 h 655294"/>
                  <a:gd name="connsiteX4" fmla="*/ 512714 w 557467"/>
                  <a:gd name="connsiteY4" fmla="*/ 463223 h 655294"/>
                  <a:gd name="connsiteX5" fmla="*/ 536215 w 557467"/>
                  <a:gd name="connsiteY5" fmla="*/ 18854 h 655294"/>
                  <a:gd name="connsiteX6" fmla="*/ 451374 w 557467"/>
                  <a:gd name="connsiteY6" fmla="*/ 18265 h 655294"/>
                  <a:gd name="connsiteX7" fmla="*/ 325356 w 557467"/>
                  <a:gd name="connsiteY7" fmla="*/ 16170 h 655294"/>
                  <a:gd name="connsiteX8" fmla="*/ 87918 w 557467"/>
                  <a:gd name="connsiteY8" fmla="*/ 0 h 655294"/>
                  <a:gd name="connsiteX9" fmla="*/ 0 w 557467"/>
                  <a:gd name="connsiteY9" fmla="*/ 28477 h 655294"/>
                  <a:gd name="connsiteX0" fmla="*/ 0 w 547196"/>
                  <a:gd name="connsiteY0" fmla="*/ 28673 h 655490"/>
                  <a:gd name="connsiteX1" fmla="*/ 12700 w 547196"/>
                  <a:gd name="connsiteY1" fmla="*/ 655490 h 655490"/>
                  <a:gd name="connsiteX2" fmla="*/ 544922 w 547196"/>
                  <a:gd name="connsiteY2" fmla="*/ 655294 h 655490"/>
                  <a:gd name="connsiteX3" fmla="*/ 516052 w 547196"/>
                  <a:gd name="connsiteY3" fmla="*/ 549046 h 655490"/>
                  <a:gd name="connsiteX4" fmla="*/ 512714 w 547196"/>
                  <a:gd name="connsiteY4" fmla="*/ 463419 h 655490"/>
                  <a:gd name="connsiteX5" fmla="*/ 523515 w 547196"/>
                  <a:gd name="connsiteY5" fmla="*/ 0 h 655490"/>
                  <a:gd name="connsiteX6" fmla="*/ 451374 w 547196"/>
                  <a:gd name="connsiteY6" fmla="*/ 18461 h 655490"/>
                  <a:gd name="connsiteX7" fmla="*/ 325356 w 547196"/>
                  <a:gd name="connsiteY7" fmla="*/ 16366 h 655490"/>
                  <a:gd name="connsiteX8" fmla="*/ 87918 w 547196"/>
                  <a:gd name="connsiteY8" fmla="*/ 196 h 655490"/>
                  <a:gd name="connsiteX9" fmla="*/ 0 w 547196"/>
                  <a:gd name="connsiteY9" fmla="*/ 28673 h 655490"/>
                  <a:gd name="connsiteX0" fmla="*/ 0 w 544922"/>
                  <a:gd name="connsiteY0" fmla="*/ 28477 h 655294"/>
                  <a:gd name="connsiteX1" fmla="*/ 12700 w 544922"/>
                  <a:gd name="connsiteY1" fmla="*/ 655294 h 655294"/>
                  <a:gd name="connsiteX2" fmla="*/ 544922 w 544922"/>
                  <a:gd name="connsiteY2" fmla="*/ 655098 h 655294"/>
                  <a:gd name="connsiteX3" fmla="*/ 516052 w 544922"/>
                  <a:gd name="connsiteY3" fmla="*/ 548850 h 655294"/>
                  <a:gd name="connsiteX4" fmla="*/ 512714 w 544922"/>
                  <a:gd name="connsiteY4" fmla="*/ 463223 h 655294"/>
                  <a:gd name="connsiteX5" fmla="*/ 510815 w 544922"/>
                  <a:gd name="connsiteY5" fmla="*/ 6154 h 655294"/>
                  <a:gd name="connsiteX6" fmla="*/ 451374 w 544922"/>
                  <a:gd name="connsiteY6" fmla="*/ 18265 h 655294"/>
                  <a:gd name="connsiteX7" fmla="*/ 325356 w 544922"/>
                  <a:gd name="connsiteY7" fmla="*/ 16170 h 655294"/>
                  <a:gd name="connsiteX8" fmla="*/ 87918 w 544922"/>
                  <a:gd name="connsiteY8" fmla="*/ 0 h 655294"/>
                  <a:gd name="connsiteX9" fmla="*/ 0 w 544922"/>
                  <a:gd name="connsiteY9" fmla="*/ 28477 h 6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922" h="655294">
                    <a:moveTo>
                      <a:pt x="0" y="28477"/>
                    </a:moveTo>
                    <a:lnTo>
                      <a:pt x="12700" y="655294"/>
                    </a:lnTo>
                    <a:lnTo>
                      <a:pt x="544922" y="655098"/>
                    </a:lnTo>
                    <a:lnTo>
                      <a:pt x="516052" y="548850"/>
                    </a:lnTo>
                    <a:lnTo>
                      <a:pt x="512714" y="463223"/>
                    </a:lnTo>
                    <a:cubicBezTo>
                      <a:pt x="512899" y="369599"/>
                      <a:pt x="569722" y="81372"/>
                      <a:pt x="510815" y="6154"/>
                    </a:cubicBezTo>
                    <a:lnTo>
                      <a:pt x="451374" y="18265"/>
                    </a:lnTo>
                    <a:lnTo>
                      <a:pt x="325356" y="16170"/>
                    </a:lnTo>
                    <a:lnTo>
                      <a:pt x="87918" y="0"/>
                    </a:lnTo>
                    <a:lnTo>
                      <a:pt x="0" y="28477"/>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Freeform 34"/>
              <p:cNvSpPr/>
              <p:nvPr/>
            </p:nvSpPr>
            <p:spPr>
              <a:xfrm>
                <a:off x="6375749" y="2677950"/>
                <a:ext cx="380651" cy="1000878"/>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 name="connsiteX0" fmla="*/ 0 w 838816"/>
                  <a:gd name="connsiteY0" fmla="*/ 158357 h 696274"/>
                  <a:gd name="connsiteX1" fmla="*/ 130145 w 838816"/>
                  <a:gd name="connsiteY1" fmla="*/ 696274 h 696274"/>
                  <a:gd name="connsiteX2" fmla="*/ 732217 w 838816"/>
                  <a:gd name="connsiteY2" fmla="*/ 677028 h 696274"/>
                  <a:gd name="connsiteX3" fmla="*/ 741447 w 838816"/>
                  <a:gd name="connsiteY3" fmla="*/ 564430 h 696274"/>
                  <a:gd name="connsiteX4" fmla="*/ 833359 w 838816"/>
                  <a:gd name="connsiteY4" fmla="*/ 497853 h 696274"/>
                  <a:gd name="connsiteX5" fmla="*/ 799710 w 838816"/>
                  <a:gd name="connsiteY5" fmla="*/ 28084 h 696274"/>
                  <a:gd name="connsiteX6" fmla="*/ 479919 w 838816"/>
                  <a:gd name="connsiteY6" fmla="*/ 46545 h 696274"/>
                  <a:gd name="connsiteX7" fmla="*/ 290401 w 838816"/>
                  <a:gd name="connsiteY7" fmla="*/ 0 h 696274"/>
                  <a:gd name="connsiteX8" fmla="*/ 224413 w 838816"/>
                  <a:gd name="connsiteY8" fmla="*/ 21930 h 696274"/>
                  <a:gd name="connsiteX9" fmla="*/ 0 w 838816"/>
                  <a:gd name="connsiteY9" fmla="*/ 158357 h 696274"/>
                  <a:gd name="connsiteX0" fmla="*/ 36676 w 875492"/>
                  <a:gd name="connsiteY0" fmla="*/ 206277 h 744194"/>
                  <a:gd name="connsiteX1" fmla="*/ 166821 w 875492"/>
                  <a:gd name="connsiteY1" fmla="*/ 744194 h 744194"/>
                  <a:gd name="connsiteX2" fmla="*/ 768893 w 875492"/>
                  <a:gd name="connsiteY2" fmla="*/ 724948 h 744194"/>
                  <a:gd name="connsiteX3" fmla="*/ 778123 w 875492"/>
                  <a:gd name="connsiteY3" fmla="*/ 612350 h 744194"/>
                  <a:gd name="connsiteX4" fmla="*/ 870035 w 875492"/>
                  <a:gd name="connsiteY4" fmla="*/ 545773 h 744194"/>
                  <a:gd name="connsiteX5" fmla="*/ 836386 w 875492"/>
                  <a:gd name="connsiteY5" fmla="*/ 76004 h 744194"/>
                  <a:gd name="connsiteX6" fmla="*/ 516595 w 875492"/>
                  <a:gd name="connsiteY6" fmla="*/ 94465 h 744194"/>
                  <a:gd name="connsiteX7" fmla="*/ 327077 w 875492"/>
                  <a:gd name="connsiteY7" fmla="*/ 47920 h 744194"/>
                  <a:gd name="connsiteX8" fmla="*/ 0 w 875492"/>
                  <a:gd name="connsiteY8" fmla="*/ 0 h 744194"/>
                  <a:gd name="connsiteX9" fmla="*/ 36676 w 875492"/>
                  <a:gd name="connsiteY9" fmla="*/ 206277 h 744194"/>
                  <a:gd name="connsiteX0" fmla="*/ 36676 w 886555"/>
                  <a:gd name="connsiteY0" fmla="*/ 228207 h 766124"/>
                  <a:gd name="connsiteX1" fmla="*/ 166821 w 886555"/>
                  <a:gd name="connsiteY1" fmla="*/ 766124 h 766124"/>
                  <a:gd name="connsiteX2" fmla="*/ 768893 w 886555"/>
                  <a:gd name="connsiteY2" fmla="*/ 746878 h 766124"/>
                  <a:gd name="connsiteX3" fmla="*/ 778123 w 886555"/>
                  <a:gd name="connsiteY3" fmla="*/ 634280 h 766124"/>
                  <a:gd name="connsiteX4" fmla="*/ 870035 w 886555"/>
                  <a:gd name="connsiteY4" fmla="*/ 567703 h 766124"/>
                  <a:gd name="connsiteX5" fmla="*/ 836386 w 886555"/>
                  <a:gd name="connsiteY5" fmla="*/ 97934 h 766124"/>
                  <a:gd name="connsiteX6" fmla="*/ 516595 w 886555"/>
                  <a:gd name="connsiteY6" fmla="*/ 116395 h 766124"/>
                  <a:gd name="connsiteX7" fmla="*/ 886555 w 886555"/>
                  <a:gd name="connsiteY7" fmla="*/ 0 h 766124"/>
                  <a:gd name="connsiteX8" fmla="*/ 0 w 886555"/>
                  <a:gd name="connsiteY8" fmla="*/ 21930 h 766124"/>
                  <a:gd name="connsiteX9" fmla="*/ 36676 w 886555"/>
                  <a:gd name="connsiteY9" fmla="*/ 228207 h 766124"/>
                  <a:gd name="connsiteX0" fmla="*/ 36676 w 1069197"/>
                  <a:gd name="connsiteY0" fmla="*/ 228207 h 766124"/>
                  <a:gd name="connsiteX1" fmla="*/ 166821 w 1069197"/>
                  <a:gd name="connsiteY1" fmla="*/ 766124 h 766124"/>
                  <a:gd name="connsiteX2" fmla="*/ 768893 w 1069197"/>
                  <a:gd name="connsiteY2" fmla="*/ 746878 h 766124"/>
                  <a:gd name="connsiteX3" fmla="*/ 778123 w 1069197"/>
                  <a:gd name="connsiteY3" fmla="*/ 634280 h 766124"/>
                  <a:gd name="connsiteX4" fmla="*/ 870035 w 1069197"/>
                  <a:gd name="connsiteY4" fmla="*/ 567703 h 766124"/>
                  <a:gd name="connsiteX5" fmla="*/ 1060178 w 1069197"/>
                  <a:gd name="connsiteY5" fmla="*/ 193184 h 766124"/>
                  <a:gd name="connsiteX6" fmla="*/ 516595 w 1069197"/>
                  <a:gd name="connsiteY6" fmla="*/ 116395 h 766124"/>
                  <a:gd name="connsiteX7" fmla="*/ 886555 w 1069197"/>
                  <a:gd name="connsiteY7" fmla="*/ 0 h 766124"/>
                  <a:gd name="connsiteX8" fmla="*/ 0 w 1069197"/>
                  <a:gd name="connsiteY8" fmla="*/ 21930 h 766124"/>
                  <a:gd name="connsiteX9" fmla="*/ 36676 w 1069197"/>
                  <a:gd name="connsiteY9" fmla="*/ 228207 h 766124"/>
                  <a:gd name="connsiteX0" fmla="*/ 36676 w 1069197"/>
                  <a:gd name="connsiteY0" fmla="*/ 228207 h 766124"/>
                  <a:gd name="connsiteX1" fmla="*/ 166821 w 1069197"/>
                  <a:gd name="connsiteY1" fmla="*/ 766124 h 766124"/>
                  <a:gd name="connsiteX2" fmla="*/ 768893 w 1069197"/>
                  <a:gd name="connsiteY2" fmla="*/ 746878 h 766124"/>
                  <a:gd name="connsiteX3" fmla="*/ 778123 w 1069197"/>
                  <a:gd name="connsiteY3" fmla="*/ 634280 h 766124"/>
                  <a:gd name="connsiteX4" fmla="*/ 870035 w 1069197"/>
                  <a:gd name="connsiteY4" fmla="*/ 567703 h 766124"/>
                  <a:gd name="connsiteX5" fmla="*/ 1060178 w 1069197"/>
                  <a:gd name="connsiteY5" fmla="*/ 193184 h 766124"/>
                  <a:gd name="connsiteX6" fmla="*/ 628491 w 1069197"/>
                  <a:gd name="connsiteY6" fmla="*/ 116395 h 766124"/>
                  <a:gd name="connsiteX7" fmla="*/ 886555 w 1069197"/>
                  <a:gd name="connsiteY7" fmla="*/ 0 h 766124"/>
                  <a:gd name="connsiteX8" fmla="*/ 0 w 1069197"/>
                  <a:gd name="connsiteY8" fmla="*/ 21930 h 766124"/>
                  <a:gd name="connsiteX9" fmla="*/ 36676 w 1069197"/>
                  <a:gd name="connsiteY9" fmla="*/ 228207 h 766124"/>
                  <a:gd name="connsiteX0" fmla="*/ 36676 w 1071364"/>
                  <a:gd name="connsiteY0" fmla="*/ 228207 h 766124"/>
                  <a:gd name="connsiteX1" fmla="*/ 166821 w 1071364"/>
                  <a:gd name="connsiteY1" fmla="*/ 766124 h 766124"/>
                  <a:gd name="connsiteX2" fmla="*/ 768893 w 1071364"/>
                  <a:gd name="connsiteY2" fmla="*/ 746878 h 766124"/>
                  <a:gd name="connsiteX3" fmla="*/ 778123 w 1071364"/>
                  <a:gd name="connsiteY3" fmla="*/ 634280 h 766124"/>
                  <a:gd name="connsiteX4" fmla="*/ 925983 w 1071364"/>
                  <a:gd name="connsiteY4" fmla="*/ 574053 h 766124"/>
                  <a:gd name="connsiteX5" fmla="*/ 1060178 w 1071364"/>
                  <a:gd name="connsiteY5" fmla="*/ 193184 h 766124"/>
                  <a:gd name="connsiteX6" fmla="*/ 628491 w 1071364"/>
                  <a:gd name="connsiteY6" fmla="*/ 116395 h 766124"/>
                  <a:gd name="connsiteX7" fmla="*/ 886555 w 1071364"/>
                  <a:gd name="connsiteY7" fmla="*/ 0 h 766124"/>
                  <a:gd name="connsiteX8" fmla="*/ 0 w 1071364"/>
                  <a:gd name="connsiteY8" fmla="*/ 21930 h 766124"/>
                  <a:gd name="connsiteX9" fmla="*/ 36676 w 1071364"/>
                  <a:gd name="connsiteY9" fmla="*/ 228207 h 766124"/>
                  <a:gd name="connsiteX0" fmla="*/ 36676 w 1071364"/>
                  <a:gd name="connsiteY0" fmla="*/ 228207 h 766124"/>
                  <a:gd name="connsiteX1" fmla="*/ 166821 w 1071364"/>
                  <a:gd name="connsiteY1" fmla="*/ 766124 h 766124"/>
                  <a:gd name="connsiteX2" fmla="*/ 768893 w 1071364"/>
                  <a:gd name="connsiteY2" fmla="*/ 746878 h 766124"/>
                  <a:gd name="connsiteX3" fmla="*/ 852719 w 1071364"/>
                  <a:gd name="connsiteY3" fmla="*/ 710480 h 766124"/>
                  <a:gd name="connsiteX4" fmla="*/ 925983 w 1071364"/>
                  <a:gd name="connsiteY4" fmla="*/ 574053 h 766124"/>
                  <a:gd name="connsiteX5" fmla="*/ 1060178 w 1071364"/>
                  <a:gd name="connsiteY5" fmla="*/ 193184 h 766124"/>
                  <a:gd name="connsiteX6" fmla="*/ 628491 w 1071364"/>
                  <a:gd name="connsiteY6" fmla="*/ 116395 h 766124"/>
                  <a:gd name="connsiteX7" fmla="*/ 886555 w 1071364"/>
                  <a:gd name="connsiteY7" fmla="*/ 0 h 766124"/>
                  <a:gd name="connsiteX8" fmla="*/ 0 w 1071364"/>
                  <a:gd name="connsiteY8" fmla="*/ 21930 h 766124"/>
                  <a:gd name="connsiteX9" fmla="*/ 36676 w 1071364"/>
                  <a:gd name="connsiteY9" fmla="*/ 228207 h 766124"/>
                  <a:gd name="connsiteX0" fmla="*/ 36676 w 1188405"/>
                  <a:gd name="connsiteY0" fmla="*/ 228207 h 970830"/>
                  <a:gd name="connsiteX1" fmla="*/ 166821 w 1188405"/>
                  <a:gd name="connsiteY1" fmla="*/ 766124 h 970830"/>
                  <a:gd name="connsiteX2" fmla="*/ 768893 w 1188405"/>
                  <a:gd name="connsiteY2" fmla="*/ 746878 h 970830"/>
                  <a:gd name="connsiteX3" fmla="*/ 1188405 w 1188405"/>
                  <a:gd name="connsiteY3" fmla="*/ 970830 h 970830"/>
                  <a:gd name="connsiteX4" fmla="*/ 925983 w 1188405"/>
                  <a:gd name="connsiteY4" fmla="*/ 574053 h 970830"/>
                  <a:gd name="connsiteX5" fmla="*/ 1060178 w 1188405"/>
                  <a:gd name="connsiteY5" fmla="*/ 193184 h 970830"/>
                  <a:gd name="connsiteX6" fmla="*/ 628491 w 1188405"/>
                  <a:gd name="connsiteY6" fmla="*/ 116395 h 970830"/>
                  <a:gd name="connsiteX7" fmla="*/ 886555 w 1188405"/>
                  <a:gd name="connsiteY7" fmla="*/ 0 h 970830"/>
                  <a:gd name="connsiteX8" fmla="*/ 0 w 1188405"/>
                  <a:gd name="connsiteY8" fmla="*/ 21930 h 970830"/>
                  <a:gd name="connsiteX9" fmla="*/ 36676 w 1188405"/>
                  <a:gd name="connsiteY9" fmla="*/ 228207 h 970830"/>
                  <a:gd name="connsiteX0" fmla="*/ 36676 w 1188405"/>
                  <a:gd name="connsiteY0" fmla="*/ 228207 h 1000878"/>
                  <a:gd name="connsiteX1" fmla="*/ 166821 w 1188405"/>
                  <a:gd name="connsiteY1" fmla="*/ 766124 h 1000878"/>
                  <a:gd name="connsiteX2" fmla="*/ 526454 w 1188405"/>
                  <a:gd name="connsiteY2" fmla="*/ 1000878 h 1000878"/>
                  <a:gd name="connsiteX3" fmla="*/ 1188405 w 1188405"/>
                  <a:gd name="connsiteY3" fmla="*/ 970830 h 1000878"/>
                  <a:gd name="connsiteX4" fmla="*/ 925983 w 1188405"/>
                  <a:gd name="connsiteY4" fmla="*/ 574053 h 1000878"/>
                  <a:gd name="connsiteX5" fmla="*/ 1060178 w 1188405"/>
                  <a:gd name="connsiteY5" fmla="*/ 193184 h 1000878"/>
                  <a:gd name="connsiteX6" fmla="*/ 628491 w 1188405"/>
                  <a:gd name="connsiteY6" fmla="*/ 116395 h 1000878"/>
                  <a:gd name="connsiteX7" fmla="*/ 886555 w 1188405"/>
                  <a:gd name="connsiteY7" fmla="*/ 0 h 1000878"/>
                  <a:gd name="connsiteX8" fmla="*/ 0 w 1188405"/>
                  <a:gd name="connsiteY8" fmla="*/ 21930 h 1000878"/>
                  <a:gd name="connsiteX9" fmla="*/ 36676 w 1188405"/>
                  <a:gd name="connsiteY9" fmla="*/ 228207 h 1000878"/>
                  <a:gd name="connsiteX0" fmla="*/ 36676 w 1188405"/>
                  <a:gd name="connsiteY0" fmla="*/ 228207 h 1000878"/>
                  <a:gd name="connsiteX1" fmla="*/ 110870 w 1188405"/>
                  <a:gd name="connsiteY1" fmla="*/ 465300 h 1000878"/>
                  <a:gd name="connsiteX2" fmla="*/ 166821 w 1188405"/>
                  <a:gd name="connsiteY2" fmla="*/ 766124 h 1000878"/>
                  <a:gd name="connsiteX3" fmla="*/ 526454 w 1188405"/>
                  <a:gd name="connsiteY3" fmla="*/ 1000878 h 1000878"/>
                  <a:gd name="connsiteX4" fmla="*/ 1188405 w 1188405"/>
                  <a:gd name="connsiteY4" fmla="*/ 970830 h 1000878"/>
                  <a:gd name="connsiteX5" fmla="*/ 925983 w 1188405"/>
                  <a:gd name="connsiteY5" fmla="*/ 574053 h 1000878"/>
                  <a:gd name="connsiteX6" fmla="*/ 1060178 w 1188405"/>
                  <a:gd name="connsiteY6" fmla="*/ 193184 h 1000878"/>
                  <a:gd name="connsiteX7" fmla="*/ 628491 w 1188405"/>
                  <a:gd name="connsiteY7" fmla="*/ 116395 h 1000878"/>
                  <a:gd name="connsiteX8" fmla="*/ 886555 w 1188405"/>
                  <a:gd name="connsiteY8" fmla="*/ 0 h 1000878"/>
                  <a:gd name="connsiteX9" fmla="*/ 0 w 1188405"/>
                  <a:gd name="connsiteY9" fmla="*/ 21930 h 1000878"/>
                  <a:gd name="connsiteX10" fmla="*/ 36676 w 1188405"/>
                  <a:gd name="connsiteY10" fmla="*/ 228207 h 1000878"/>
                  <a:gd name="connsiteX0" fmla="*/ 36676 w 1188405"/>
                  <a:gd name="connsiteY0" fmla="*/ 228207 h 1000878"/>
                  <a:gd name="connsiteX1" fmla="*/ 297363 w 1188405"/>
                  <a:gd name="connsiteY1" fmla="*/ 306550 h 1000878"/>
                  <a:gd name="connsiteX2" fmla="*/ 166821 w 1188405"/>
                  <a:gd name="connsiteY2" fmla="*/ 766124 h 1000878"/>
                  <a:gd name="connsiteX3" fmla="*/ 526454 w 1188405"/>
                  <a:gd name="connsiteY3" fmla="*/ 1000878 h 1000878"/>
                  <a:gd name="connsiteX4" fmla="*/ 1188405 w 1188405"/>
                  <a:gd name="connsiteY4" fmla="*/ 970830 h 1000878"/>
                  <a:gd name="connsiteX5" fmla="*/ 925983 w 1188405"/>
                  <a:gd name="connsiteY5" fmla="*/ 574053 h 1000878"/>
                  <a:gd name="connsiteX6" fmla="*/ 1060178 w 1188405"/>
                  <a:gd name="connsiteY6" fmla="*/ 193184 h 1000878"/>
                  <a:gd name="connsiteX7" fmla="*/ 628491 w 1188405"/>
                  <a:gd name="connsiteY7" fmla="*/ 116395 h 1000878"/>
                  <a:gd name="connsiteX8" fmla="*/ 886555 w 1188405"/>
                  <a:gd name="connsiteY8" fmla="*/ 0 h 1000878"/>
                  <a:gd name="connsiteX9" fmla="*/ 0 w 1188405"/>
                  <a:gd name="connsiteY9" fmla="*/ 21930 h 1000878"/>
                  <a:gd name="connsiteX10" fmla="*/ 36676 w 1188405"/>
                  <a:gd name="connsiteY10" fmla="*/ 228207 h 1000878"/>
                  <a:gd name="connsiteX0" fmla="*/ 36676 w 1188405"/>
                  <a:gd name="connsiteY0" fmla="*/ 228207 h 1000878"/>
                  <a:gd name="connsiteX1" fmla="*/ 297363 w 1188405"/>
                  <a:gd name="connsiteY1" fmla="*/ 306550 h 1000878"/>
                  <a:gd name="connsiteX2" fmla="*/ 166821 w 1188405"/>
                  <a:gd name="connsiteY2" fmla="*/ 766124 h 1000878"/>
                  <a:gd name="connsiteX3" fmla="*/ 334661 w 1188405"/>
                  <a:gd name="connsiteY3" fmla="*/ 909800 h 1000878"/>
                  <a:gd name="connsiteX4" fmla="*/ 526454 w 1188405"/>
                  <a:gd name="connsiteY4" fmla="*/ 1000878 h 1000878"/>
                  <a:gd name="connsiteX5" fmla="*/ 1188405 w 1188405"/>
                  <a:gd name="connsiteY5" fmla="*/ 970830 h 1000878"/>
                  <a:gd name="connsiteX6" fmla="*/ 925983 w 1188405"/>
                  <a:gd name="connsiteY6" fmla="*/ 574053 h 1000878"/>
                  <a:gd name="connsiteX7" fmla="*/ 1060178 w 1188405"/>
                  <a:gd name="connsiteY7" fmla="*/ 193184 h 1000878"/>
                  <a:gd name="connsiteX8" fmla="*/ 628491 w 1188405"/>
                  <a:gd name="connsiteY8" fmla="*/ 116395 h 1000878"/>
                  <a:gd name="connsiteX9" fmla="*/ 886555 w 1188405"/>
                  <a:gd name="connsiteY9" fmla="*/ 0 h 1000878"/>
                  <a:gd name="connsiteX10" fmla="*/ 0 w 1188405"/>
                  <a:gd name="connsiteY10" fmla="*/ 21930 h 1000878"/>
                  <a:gd name="connsiteX11" fmla="*/ 36676 w 1188405"/>
                  <a:gd name="connsiteY11" fmla="*/ 228207 h 1000878"/>
                  <a:gd name="connsiteX0" fmla="*/ 36676 w 1188405"/>
                  <a:gd name="connsiteY0" fmla="*/ 228207 h 1000878"/>
                  <a:gd name="connsiteX1" fmla="*/ 297363 w 1188405"/>
                  <a:gd name="connsiteY1" fmla="*/ 306550 h 1000878"/>
                  <a:gd name="connsiteX2" fmla="*/ 148172 w 1188405"/>
                  <a:gd name="connsiteY2" fmla="*/ 480374 h 1000878"/>
                  <a:gd name="connsiteX3" fmla="*/ 334661 w 1188405"/>
                  <a:gd name="connsiteY3" fmla="*/ 909800 h 1000878"/>
                  <a:gd name="connsiteX4" fmla="*/ 526454 w 1188405"/>
                  <a:gd name="connsiteY4" fmla="*/ 1000878 h 1000878"/>
                  <a:gd name="connsiteX5" fmla="*/ 1188405 w 1188405"/>
                  <a:gd name="connsiteY5" fmla="*/ 970830 h 1000878"/>
                  <a:gd name="connsiteX6" fmla="*/ 925983 w 1188405"/>
                  <a:gd name="connsiteY6" fmla="*/ 574053 h 1000878"/>
                  <a:gd name="connsiteX7" fmla="*/ 1060178 w 1188405"/>
                  <a:gd name="connsiteY7" fmla="*/ 193184 h 1000878"/>
                  <a:gd name="connsiteX8" fmla="*/ 628491 w 1188405"/>
                  <a:gd name="connsiteY8" fmla="*/ 116395 h 1000878"/>
                  <a:gd name="connsiteX9" fmla="*/ 886555 w 1188405"/>
                  <a:gd name="connsiteY9" fmla="*/ 0 h 1000878"/>
                  <a:gd name="connsiteX10" fmla="*/ 0 w 1188405"/>
                  <a:gd name="connsiteY10" fmla="*/ 21930 h 1000878"/>
                  <a:gd name="connsiteX11" fmla="*/ 36676 w 1188405"/>
                  <a:gd name="connsiteY11" fmla="*/ 228207 h 1000878"/>
                  <a:gd name="connsiteX0" fmla="*/ 36676 w 1188405"/>
                  <a:gd name="connsiteY0" fmla="*/ 228207 h 1000878"/>
                  <a:gd name="connsiteX1" fmla="*/ 297363 w 1188405"/>
                  <a:gd name="connsiteY1" fmla="*/ 306550 h 1000878"/>
                  <a:gd name="connsiteX2" fmla="*/ 148172 w 1188405"/>
                  <a:gd name="connsiteY2" fmla="*/ 480374 h 1000878"/>
                  <a:gd name="connsiteX3" fmla="*/ 427907 w 1188405"/>
                  <a:gd name="connsiteY3" fmla="*/ 878050 h 1000878"/>
                  <a:gd name="connsiteX4" fmla="*/ 526454 w 1188405"/>
                  <a:gd name="connsiteY4" fmla="*/ 1000878 h 1000878"/>
                  <a:gd name="connsiteX5" fmla="*/ 1188405 w 1188405"/>
                  <a:gd name="connsiteY5" fmla="*/ 970830 h 1000878"/>
                  <a:gd name="connsiteX6" fmla="*/ 925983 w 1188405"/>
                  <a:gd name="connsiteY6" fmla="*/ 574053 h 1000878"/>
                  <a:gd name="connsiteX7" fmla="*/ 1060178 w 1188405"/>
                  <a:gd name="connsiteY7" fmla="*/ 193184 h 1000878"/>
                  <a:gd name="connsiteX8" fmla="*/ 628491 w 1188405"/>
                  <a:gd name="connsiteY8" fmla="*/ 116395 h 1000878"/>
                  <a:gd name="connsiteX9" fmla="*/ 886555 w 1188405"/>
                  <a:gd name="connsiteY9" fmla="*/ 0 h 1000878"/>
                  <a:gd name="connsiteX10" fmla="*/ 0 w 1188405"/>
                  <a:gd name="connsiteY10" fmla="*/ 21930 h 1000878"/>
                  <a:gd name="connsiteX11" fmla="*/ 36676 w 1188405"/>
                  <a:gd name="connsiteY11" fmla="*/ 228207 h 1000878"/>
                  <a:gd name="connsiteX0" fmla="*/ 36676 w 1188405"/>
                  <a:gd name="connsiteY0" fmla="*/ 228207 h 1000878"/>
                  <a:gd name="connsiteX1" fmla="*/ 297363 w 1188405"/>
                  <a:gd name="connsiteY1" fmla="*/ 306550 h 1000878"/>
                  <a:gd name="connsiteX2" fmla="*/ 148172 w 1188405"/>
                  <a:gd name="connsiteY2" fmla="*/ 480374 h 1000878"/>
                  <a:gd name="connsiteX3" fmla="*/ 371960 w 1188405"/>
                  <a:gd name="connsiteY3" fmla="*/ 890750 h 1000878"/>
                  <a:gd name="connsiteX4" fmla="*/ 526454 w 1188405"/>
                  <a:gd name="connsiteY4" fmla="*/ 1000878 h 1000878"/>
                  <a:gd name="connsiteX5" fmla="*/ 1188405 w 1188405"/>
                  <a:gd name="connsiteY5" fmla="*/ 970830 h 1000878"/>
                  <a:gd name="connsiteX6" fmla="*/ 925983 w 1188405"/>
                  <a:gd name="connsiteY6" fmla="*/ 574053 h 1000878"/>
                  <a:gd name="connsiteX7" fmla="*/ 1060178 w 1188405"/>
                  <a:gd name="connsiteY7" fmla="*/ 193184 h 1000878"/>
                  <a:gd name="connsiteX8" fmla="*/ 628491 w 1188405"/>
                  <a:gd name="connsiteY8" fmla="*/ 116395 h 1000878"/>
                  <a:gd name="connsiteX9" fmla="*/ 886555 w 1188405"/>
                  <a:gd name="connsiteY9" fmla="*/ 0 h 1000878"/>
                  <a:gd name="connsiteX10" fmla="*/ 0 w 1188405"/>
                  <a:gd name="connsiteY10" fmla="*/ 21930 h 1000878"/>
                  <a:gd name="connsiteX11" fmla="*/ 36676 w 1188405"/>
                  <a:gd name="connsiteY11" fmla="*/ 228207 h 1000878"/>
                  <a:gd name="connsiteX0" fmla="*/ 36676 w 1113808"/>
                  <a:gd name="connsiteY0" fmla="*/ 228207 h 1000878"/>
                  <a:gd name="connsiteX1" fmla="*/ 297363 w 1113808"/>
                  <a:gd name="connsiteY1" fmla="*/ 306550 h 1000878"/>
                  <a:gd name="connsiteX2" fmla="*/ 148172 w 1113808"/>
                  <a:gd name="connsiteY2" fmla="*/ 480374 h 1000878"/>
                  <a:gd name="connsiteX3" fmla="*/ 371960 w 1113808"/>
                  <a:gd name="connsiteY3" fmla="*/ 890750 h 1000878"/>
                  <a:gd name="connsiteX4" fmla="*/ 526454 w 1113808"/>
                  <a:gd name="connsiteY4" fmla="*/ 1000878 h 1000878"/>
                  <a:gd name="connsiteX5" fmla="*/ 1113808 w 1113808"/>
                  <a:gd name="connsiteY5" fmla="*/ 996230 h 1000878"/>
                  <a:gd name="connsiteX6" fmla="*/ 925983 w 1113808"/>
                  <a:gd name="connsiteY6" fmla="*/ 574053 h 1000878"/>
                  <a:gd name="connsiteX7" fmla="*/ 1060178 w 1113808"/>
                  <a:gd name="connsiteY7" fmla="*/ 193184 h 1000878"/>
                  <a:gd name="connsiteX8" fmla="*/ 628491 w 1113808"/>
                  <a:gd name="connsiteY8" fmla="*/ 116395 h 1000878"/>
                  <a:gd name="connsiteX9" fmla="*/ 886555 w 1113808"/>
                  <a:gd name="connsiteY9" fmla="*/ 0 h 1000878"/>
                  <a:gd name="connsiteX10" fmla="*/ 0 w 1113808"/>
                  <a:gd name="connsiteY10" fmla="*/ 21930 h 1000878"/>
                  <a:gd name="connsiteX11" fmla="*/ 36676 w 1113808"/>
                  <a:gd name="connsiteY11" fmla="*/ 228207 h 1000878"/>
                  <a:gd name="connsiteX0" fmla="*/ 36676 w 1113808"/>
                  <a:gd name="connsiteY0" fmla="*/ 228207 h 1000878"/>
                  <a:gd name="connsiteX1" fmla="*/ 297363 w 1113808"/>
                  <a:gd name="connsiteY1" fmla="*/ 306550 h 1000878"/>
                  <a:gd name="connsiteX2" fmla="*/ 148172 w 1113808"/>
                  <a:gd name="connsiteY2" fmla="*/ 480374 h 1000878"/>
                  <a:gd name="connsiteX3" fmla="*/ 371960 w 1113808"/>
                  <a:gd name="connsiteY3" fmla="*/ 890750 h 1000878"/>
                  <a:gd name="connsiteX4" fmla="*/ 526454 w 1113808"/>
                  <a:gd name="connsiteY4" fmla="*/ 1000878 h 1000878"/>
                  <a:gd name="connsiteX5" fmla="*/ 1113808 w 1113808"/>
                  <a:gd name="connsiteY5" fmla="*/ 996230 h 1000878"/>
                  <a:gd name="connsiteX6" fmla="*/ 950085 w 1113808"/>
                  <a:gd name="connsiteY6" fmla="*/ 706600 h 1000878"/>
                  <a:gd name="connsiteX7" fmla="*/ 925983 w 1113808"/>
                  <a:gd name="connsiteY7" fmla="*/ 574053 h 1000878"/>
                  <a:gd name="connsiteX8" fmla="*/ 1060178 w 1113808"/>
                  <a:gd name="connsiteY8" fmla="*/ 193184 h 1000878"/>
                  <a:gd name="connsiteX9" fmla="*/ 628491 w 1113808"/>
                  <a:gd name="connsiteY9" fmla="*/ 116395 h 1000878"/>
                  <a:gd name="connsiteX10" fmla="*/ 886555 w 1113808"/>
                  <a:gd name="connsiteY10" fmla="*/ 0 h 1000878"/>
                  <a:gd name="connsiteX11" fmla="*/ 0 w 1113808"/>
                  <a:gd name="connsiteY11" fmla="*/ 21930 h 1000878"/>
                  <a:gd name="connsiteX12" fmla="*/ 36676 w 1113808"/>
                  <a:gd name="connsiteY12" fmla="*/ 228207 h 1000878"/>
                  <a:gd name="connsiteX0" fmla="*/ 36676 w 1113808"/>
                  <a:gd name="connsiteY0" fmla="*/ 228207 h 1000878"/>
                  <a:gd name="connsiteX1" fmla="*/ 297363 w 1113808"/>
                  <a:gd name="connsiteY1" fmla="*/ 306550 h 1000878"/>
                  <a:gd name="connsiteX2" fmla="*/ 148172 w 1113808"/>
                  <a:gd name="connsiteY2" fmla="*/ 480374 h 1000878"/>
                  <a:gd name="connsiteX3" fmla="*/ 371960 w 1113808"/>
                  <a:gd name="connsiteY3" fmla="*/ 890750 h 1000878"/>
                  <a:gd name="connsiteX4" fmla="*/ 526454 w 1113808"/>
                  <a:gd name="connsiteY4" fmla="*/ 1000878 h 1000878"/>
                  <a:gd name="connsiteX5" fmla="*/ 1113808 w 1113808"/>
                  <a:gd name="connsiteY5" fmla="*/ 996230 h 1000878"/>
                  <a:gd name="connsiteX6" fmla="*/ 726295 w 1113808"/>
                  <a:gd name="connsiteY6" fmla="*/ 801850 h 1000878"/>
                  <a:gd name="connsiteX7" fmla="*/ 925983 w 1113808"/>
                  <a:gd name="connsiteY7" fmla="*/ 574053 h 1000878"/>
                  <a:gd name="connsiteX8" fmla="*/ 1060178 w 1113808"/>
                  <a:gd name="connsiteY8" fmla="*/ 193184 h 1000878"/>
                  <a:gd name="connsiteX9" fmla="*/ 628491 w 1113808"/>
                  <a:gd name="connsiteY9" fmla="*/ 116395 h 1000878"/>
                  <a:gd name="connsiteX10" fmla="*/ 886555 w 1113808"/>
                  <a:gd name="connsiteY10" fmla="*/ 0 h 1000878"/>
                  <a:gd name="connsiteX11" fmla="*/ 0 w 1113808"/>
                  <a:gd name="connsiteY11" fmla="*/ 21930 h 1000878"/>
                  <a:gd name="connsiteX12" fmla="*/ 36676 w 1113808"/>
                  <a:gd name="connsiteY12" fmla="*/ 228207 h 1000878"/>
                  <a:gd name="connsiteX0" fmla="*/ 36676 w 1113808"/>
                  <a:gd name="connsiteY0" fmla="*/ 228207 h 1000878"/>
                  <a:gd name="connsiteX1" fmla="*/ 297363 w 1113808"/>
                  <a:gd name="connsiteY1" fmla="*/ 306550 h 1000878"/>
                  <a:gd name="connsiteX2" fmla="*/ 148172 w 1113808"/>
                  <a:gd name="connsiteY2" fmla="*/ 480374 h 1000878"/>
                  <a:gd name="connsiteX3" fmla="*/ 371960 w 1113808"/>
                  <a:gd name="connsiteY3" fmla="*/ 890750 h 1000878"/>
                  <a:gd name="connsiteX4" fmla="*/ 526454 w 1113808"/>
                  <a:gd name="connsiteY4" fmla="*/ 1000878 h 1000878"/>
                  <a:gd name="connsiteX5" fmla="*/ 1113808 w 1113808"/>
                  <a:gd name="connsiteY5" fmla="*/ 996230 h 1000878"/>
                  <a:gd name="connsiteX6" fmla="*/ 931436 w 1113808"/>
                  <a:gd name="connsiteY6" fmla="*/ 928850 h 1000878"/>
                  <a:gd name="connsiteX7" fmla="*/ 726295 w 1113808"/>
                  <a:gd name="connsiteY7" fmla="*/ 801850 h 1000878"/>
                  <a:gd name="connsiteX8" fmla="*/ 925983 w 1113808"/>
                  <a:gd name="connsiteY8" fmla="*/ 574053 h 1000878"/>
                  <a:gd name="connsiteX9" fmla="*/ 1060178 w 1113808"/>
                  <a:gd name="connsiteY9" fmla="*/ 193184 h 1000878"/>
                  <a:gd name="connsiteX10" fmla="*/ 628491 w 1113808"/>
                  <a:gd name="connsiteY10" fmla="*/ 116395 h 1000878"/>
                  <a:gd name="connsiteX11" fmla="*/ 886555 w 1113808"/>
                  <a:gd name="connsiteY11" fmla="*/ 0 h 1000878"/>
                  <a:gd name="connsiteX12" fmla="*/ 0 w 1113808"/>
                  <a:gd name="connsiteY12" fmla="*/ 21930 h 1000878"/>
                  <a:gd name="connsiteX13" fmla="*/ 36676 w 1113808"/>
                  <a:gd name="connsiteY13" fmla="*/ 228207 h 1000878"/>
                  <a:gd name="connsiteX0" fmla="*/ 36676 w 1117928"/>
                  <a:gd name="connsiteY0" fmla="*/ 228207 h 1000878"/>
                  <a:gd name="connsiteX1" fmla="*/ 297363 w 1117928"/>
                  <a:gd name="connsiteY1" fmla="*/ 306550 h 1000878"/>
                  <a:gd name="connsiteX2" fmla="*/ 148172 w 1117928"/>
                  <a:gd name="connsiteY2" fmla="*/ 480374 h 1000878"/>
                  <a:gd name="connsiteX3" fmla="*/ 371960 w 1117928"/>
                  <a:gd name="connsiteY3" fmla="*/ 890750 h 1000878"/>
                  <a:gd name="connsiteX4" fmla="*/ 526454 w 1117928"/>
                  <a:gd name="connsiteY4" fmla="*/ 1000878 h 1000878"/>
                  <a:gd name="connsiteX5" fmla="*/ 1113808 w 1117928"/>
                  <a:gd name="connsiteY5" fmla="*/ 996230 h 1000878"/>
                  <a:gd name="connsiteX6" fmla="*/ 1117928 w 1117928"/>
                  <a:gd name="connsiteY6" fmla="*/ 859000 h 1000878"/>
                  <a:gd name="connsiteX7" fmla="*/ 726295 w 1117928"/>
                  <a:gd name="connsiteY7" fmla="*/ 801850 h 1000878"/>
                  <a:gd name="connsiteX8" fmla="*/ 925983 w 1117928"/>
                  <a:gd name="connsiteY8" fmla="*/ 574053 h 1000878"/>
                  <a:gd name="connsiteX9" fmla="*/ 1060178 w 1117928"/>
                  <a:gd name="connsiteY9" fmla="*/ 193184 h 1000878"/>
                  <a:gd name="connsiteX10" fmla="*/ 628491 w 1117928"/>
                  <a:gd name="connsiteY10" fmla="*/ 116395 h 1000878"/>
                  <a:gd name="connsiteX11" fmla="*/ 886555 w 1117928"/>
                  <a:gd name="connsiteY11" fmla="*/ 0 h 1000878"/>
                  <a:gd name="connsiteX12" fmla="*/ 0 w 1117928"/>
                  <a:gd name="connsiteY12" fmla="*/ 21930 h 1000878"/>
                  <a:gd name="connsiteX13" fmla="*/ 36676 w 1117928"/>
                  <a:gd name="connsiteY13" fmla="*/ 228207 h 1000878"/>
                  <a:gd name="connsiteX0" fmla="*/ 36676 w 1117928"/>
                  <a:gd name="connsiteY0" fmla="*/ 228207 h 1000878"/>
                  <a:gd name="connsiteX1" fmla="*/ 297363 w 1117928"/>
                  <a:gd name="connsiteY1" fmla="*/ 306550 h 1000878"/>
                  <a:gd name="connsiteX2" fmla="*/ 148172 w 1117928"/>
                  <a:gd name="connsiteY2" fmla="*/ 480374 h 1000878"/>
                  <a:gd name="connsiteX3" fmla="*/ 371960 w 1117928"/>
                  <a:gd name="connsiteY3" fmla="*/ 890750 h 1000878"/>
                  <a:gd name="connsiteX4" fmla="*/ 526454 w 1117928"/>
                  <a:gd name="connsiteY4" fmla="*/ 1000878 h 1000878"/>
                  <a:gd name="connsiteX5" fmla="*/ 1113808 w 1117928"/>
                  <a:gd name="connsiteY5" fmla="*/ 996230 h 1000878"/>
                  <a:gd name="connsiteX6" fmla="*/ 1117928 w 1117928"/>
                  <a:gd name="connsiteY6" fmla="*/ 859000 h 1000878"/>
                  <a:gd name="connsiteX7" fmla="*/ 726295 w 1117928"/>
                  <a:gd name="connsiteY7" fmla="*/ 801850 h 1000878"/>
                  <a:gd name="connsiteX8" fmla="*/ 925982 w 1117928"/>
                  <a:gd name="connsiteY8" fmla="*/ 682003 h 1000878"/>
                  <a:gd name="connsiteX9" fmla="*/ 1060178 w 1117928"/>
                  <a:gd name="connsiteY9" fmla="*/ 193184 h 1000878"/>
                  <a:gd name="connsiteX10" fmla="*/ 628491 w 1117928"/>
                  <a:gd name="connsiteY10" fmla="*/ 116395 h 1000878"/>
                  <a:gd name="connsiteX11" fmla="*/ 886555 w 1117928"/>
                  <a:gd name="connsiteY11" fmla="*/ 0 h 1000878"/>
                  <a:gd name="connsiteX12" fmla="*/ 0 w 1117928"/>
                  <a:gd name="connsiteY12" fmla="*/ 21930 h 1000878"/>
                  <a:gd name="connsiteX13" fmla="*/ 36676 w 1117928"/>
                  <a:gd name="connsiteY13" fmla="*/ 228207 h 1000878"/>
                  <a:gd name="connsiteX0" fmla="*/ 36676 w 1117928"/>
                  <a:gd name="connsiteY0" fmla="*/ 228207 h 1000878"/>
                  <a:gd name="connsiteX1" fmla="*/ 297363 w 1117928"/>
                  <a:gd name="connsiteY1" fmla="*/ 306550 h 1000878"/>
                  <a:gd name="connsiteX2" fmla="*/ 148172 w 1117928"/>
                  <a:gd name="connsiteY2" fmla="*/ 480374 h 1000878"/>
                  <a:gd name="connsiteX3" fmla="*/ 371960 w 1117928"/>
                  <a:gd name="connsiteY3" fmla="*/ 890750 h 1000878"/>
                  <a:gd name="connsiteX4" fmla="*/ 526454 w 1117928"/>
                  <a:gd name="connsiteY4" fmla="*/ 1000878 h 1000878"/>
                  <a:gd name="connsiteX5" fmla="*/ 1113808 w 1117928"/>
                  <a:gd name="connsiteY5" fmla="*/ 996230 h 1000878"/>
                  <a:gd name="connsiteX6" fmla="*/ 1117928 w 1117928"/>
                  <a:gd name="connsiteY6" fmla="*/ 859000 h 1000878"/>
                  <a:gd name="connsiteX7" fmla="*/ 726295 w 1117928"/>
                  <a:gd name="connsiteY7" fmla="*/ 801850 h 1000878"/>
                  <a:gd name="connsiteX8" fmla="*/ 925982 w 1117928"/>
                  <a:gd name="connsiteY8" fmla="*/ 682003 h 1000878"/>
                  <a:gd name="connsiteX9" fmla="*/ 1080630 w 1117928"/>
                  <a:gd name="connsiteY9" fmla="*/ 338300 h 1000878"/>
                  <a:gd name="connsiteX10" fmla="*/ 1060178 w 1117928"/>
                  <a:gd name="connsiteY10" fmla="*/ 193184 h 1000878"/>
                  <a:gd name="connsiteX11" fmla="*/ 628491 w 1117928"/>
                  <a:gd name="connsiteY11" fmla="*/ 116395 h 1000878"/>
                  <a:gd name="connsiteX12" fmla="*/ 886555 w 1117928"/>
                  <a:gd name="connsiteY12" fmla="*/ 0 h 1000878"/>
                  <a:gd name="connsiteX13" fmla="*/ 0 w 1117928"/>
                  <a:gd name="connsiteY13" fmla="*/ 21930 h 1000878"/>
                  <a:gd name="connsiteX14" fmla="*/ 36676 w 1117928"/>
                  <a:gd name="connsiteY14" fmla="*/ 228207 h 1000878"/>
                  <a:gd name="connsiteX0" fmla="*/ 36676 w 1117928"/>
                  <a:gd name="connsiteY0" fmla="*/ 228207 h 1000878"/>
                  <a:gd name="connsiteX1" fmla="*/ 297363 w 1117928"/>
                  <a:gd name="connsiteY1" fmla="*/ 306550 h 1000878"/>
                  <a:gd name="connsiteX2" fmla="*/ 148172 w 1117928"/>
                  <a:gd name="connsiteY2" fmla="*/ 480374 h 1000878"/>
                  <a:gd name="connsiteX3" fmla="*/ 371960 w 1117928"/>
                  <a:gd name="connsiteY3" fmla="*/ 890750 h 1000878"/>
                  <a:gd name="connsiteX4" fmla="*/ 526454 w 1117928"/>
                  <a:gd name="connsiteY4" fmla="*/ 1000878 h 1000878"/>
                  <a:gd name="connsiteX5" fmla="*/ 1113808 w 1117928"/>
                  <a:gd name="connsiteY5" fmla="*/ 996230 h 1000878"/>
                  <a:gd name="connsiteX6" fmla="*/ 1117928 w 1117928"/>
                  <a:gd name="connsiteY6" fmla="*/ 859000 h 1000878"/>
                  <a:gd name="connsiteX7" fmla="*/ 726295 w 1117928"/>
                  <a:gd name="connsiteY7" fmla="*/ 801850 h 1000878"/>
                  <a:gd name="connsiteX8" fmla="*/ 925982 w 1117928"/>
                  <a:gd name="connsiteY8" fmla="*/ 682003 h 1000878"/>
                  <a:gd name="connsiteX9" fmla="*/ 1006033 w 1117928"/>
                  <a:gd name="connsiteY9" fmla="*/ 338300 h 1000878"/>
                  <a:gd name="connsiteX10" fmla="*/ 1060178 w 1117928"/>
                  <a:gd name="connsiteY10" fmla="*/ 193184 h 1000878"/>
                  <a:gd name="connsiteX11" fmla="*/ 628491 w 1117928"/>
                  <a:gd name="connsiteY11" fmla="*/ 116395 h 1000878"/>
                  <a:gd name="connsiteX12" fmla="*/ 886555 w 1117928"/>
                  <a:gd name="connsiteY12" fmla="*/ 0 h 1000878"/>
                  <a:gd name="connsiteX13" fmla="*/ 0 w 1117928"/>
                  <a:gd name="connsiteY13" fmla="*/ 21930 h 1000878"/>
                  <a:gd name="connsiteX14" fmla="*/ 36676 w 1117928"/>
                  <a:gd name="connsiteY14" fmla="*/ 228207 h 1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928" h="1000878">
                    <a:moveTo>
                      <a:pt x="36676" y="228207"/>
                    </a:moveTo>
                    <a:lnTo>
                      <a:pt x="297363" y="306550"/>
                    </a:lnTo>
                    <a:lnTo>
                      <a:pt x="148172" y="480374"/>
                    </a:lnTo>
                    <a:lnTo>
                      <a:pt x="371960" y="890750"/>
                    </a:lnTo>
                    <a:lnTo>
                      <a:pt x="526454" y="1000878"/>
                    </a:lnTo>
                    <a:lnTo>
                      <a:pt x="1113808" y="996230"/>
                    </a:lnTo>
                    <a:lnTo>
                      <a:pt x="1117928" y="859000"/>
                    </a:lnTo>
                    <a:lnTo>
                      <a:pt x="726295" y="801850"/>
                    </a:lnTo>
                    <a:lnTo>
                      <a:pt x="925982" y="682003"/>
                    </a:lnTo>
                    <a:cubicBezTo>
                      <a:pt x="985038" y="604745"/>
                      <a:pt x="983667" y="419770"/>
                      <a:pt x="1006033" y="338300"/>
                    </a:cubicBezTo>
                    <a:cubicBezTo>
                      <a:pt x="1028399" y="256830"/>
                      <a:pt x="1135534" y="230168"/>
                      <a:pt x="1060178" y="193184"/>
                    </a:cubicBezTo>
                    <a:lnTo>
                      <a:pt x="628491" y="116395"/>
                    </a:lnTo>
                    <a:lnTo>
                      <a:pt x="886555" y="0"/>
                    </a:lnTo>
                    <a:lnTo>
                      <a:pt x="0" y="21930"/>
                    </a:lnTo>
                    <a:lnTo>
                      <a:pt x="36676" y="228207"/>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Freeform 35"/>
              <p:cNvSpPr/>
              <p:nvPr/>
            </p:nvSpPr>
            <p:spPr>
              <a:xfrm>
                <a:off x="6400973" y="392202"/>
                <a:ext cx="498754" cy="985141"/>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 name="connsiteX0" fmla="*/ 19050 w 689681"/>
                  <a:gd name="connsiteY0" fmla="*/ 50407 h 696274"/>
                  <a:gd name="connsiteX1" fmla="*/ 0 w 689681"/>
                  <a:gd name="connsiteY1" fmla="*/ 696274 h 696274"/>
                  <a:gd name="connsiteX2" fmla="*/ 602072 w 689681"/>
                  <a:gd name="connsiteY2" fmla="*/ 677028 h 696274"/>
                  <a:gd name="connsiteX3" fmla="*/ 611302 w 689681"/>
                  <a:gd name="connsiteY3" fmla="*/ 564430 h 696274"/>
                  <a:gd name="connsiteX4" fmla="*/ 639099 w 689681"/>
                  <a:gd name="connsiteY4" fmla="*/ 448416 h 696274"/>
                  <a:gd name="connsiteX5" fmla="*/ 669565 w 689681"/>
                  <a:gd name="connsiteY5" fmla="*/ 28084 h 696274"/>
                  <a:gd name="connsiteX6" fmla="*/ 349774 w 689681"/>
                  <a:gd name="connsiteY6" fmla="*/ 46545 h 696274"/>
                  <a:gd name="connsiteX7" fmla="*/ 160256 w 689681"/>
                  <a:gd name="connsiteY7" fmla="*/ 0 h 696274"/>
                  <a:gd name="connsiteX8" fmla="*/ 94268 w 689681"/>
                  <a:gd name="connsiteY8" fmla="*/ 21930 h 696274"/>
                  <a:gd name="connsiteX9" fmla="*/ 19050 w 689681"/>
                  <a:gd name="connsiteY9" fmla="*/ 50407 h 696274"/>
                  <a:gd name="connsiteX0" fmla="*/ 19050 w 644556"/>
                  <a:gd name="connsiteY0" fmla="*/ 50407 h 696274"/>
                  <a:gd name="connsiteX1" fmla="*/ 0 w 644556"/>
                  <a:gd name="connsiteY1" fmla="*/ 696274 h 696274"/>
                  <a:gd name="connsiteX2" fmla="*/ 602072 w 644556"/>
                  <a:gd name="connsiteY2" fmla="*/ 677028 h 696274"/>
                  <a:gd name="connsiteX3" fmla="*/ 611302 w 644556"/>
                  <a:gd name="connsiteY3" fmla="*/ 564430 h 696274"/>
                  <a:gd name="connsiteX4" fmla="*/ 639099 w 644556"/>
                  <a:gd name="connsiteY4" fmla="*/ 448416 h 696274"/>
                  <a:gd name="connsiteX5" fmla="*/ 605450 w 644556"/>
                  <a:gd name="connsiteY5" fmla="*/ 33577 h 696274"/>
                  <a:gd name="connsiteX6" fmla="*/ 349774 w 644556"/>
                  <a:gd name="connsiteY6" fmla="*/ 46545 h 696274"/>
                  <a:gd name="connsiteX7" fmla="*/ 160256 w 644556"/>
                  <a:gd name="connsiteY7" fmla="*/ 0 h 696274"/>
                  <a:gd name="connsiteX8" fmla="*/ 94268 w 644556"/>
                  <a:gd name="connsiteY8" fmla="*/ 21930 h 696274"/>
                  <a:gd name="connsiteX9" fmla="*/ 19050 w 644556"/>
                  <a:gd name="connsiteY9" fmla="*/ 50407 h 696274"/>
                  <a:gd name="connsiteX0" fmla="*/ 19050 w 644556"/>
                  <a:gd name="connsiteY0" fmla="*/ 28477 h 674344"/>
                  <a:gd name="connsiteX1" fmla="*/ 0 w 644556"/>
                  <a:gd name="connsiteY1" fmla="*/ 674344 h 674344"/>
                  <a:gd name="connsiteX2" fmla="*/ 602072 w 644556"/>
                  <a:gd name="connsiteY2" fmla="*/ 655098 h 674344"/>
                  <a:gd name="connsiteX3" fmla="*/ 611302 w 644556"/>
                  <a:gd name="connsiteY3" fmla="*/ 542500 h 674344"/>
                  <a:gd name="connsiteX4" fmla="*/ 639099 w 644556"/>
                  <a:gd name="connsiteY4" fmla="*/ 426486 h 674344"/>
                  <a:gd name="connsiteX5" fmla="*/ 605450 w 644556"/>
                  <a:gd name="connsiteY5" fmla="*/ 11647 h 674344"/>
                  <a:gd name="connsiteX6" fmla="*/ 349774 w 644556"/>
                  <a:gd name="connsiteY6" fmla="*/ 24615 h 674344"/>
                  <a:gd name="connsiteX7" fmla="*/ 216356 w 644556"/>
                  <a:gd name="connsiteY7" fmla="*/ 5535 h 674344"/>
                  <a:gd name="connsiteX8" fmla="*/ 94268 w 644556"/>
                  <a:gd name="connsiteY8" fmla="*/ 0 h 674344"/>
                  <a:gd name="connsiteX9" fmla="*/ 19050 w 644556"/>
                  <a:gd name="connsiteY9" fmla="*/ 28477 h 674344"/>
                  <a:gd name="connsiteX0" fmla="*/ 19050 w 644556"/>
                  <a:gd name="connsiteY0" fmla="*/ 22942 h 668809"/>
                  <a:gd name="connsiteX1" fmla="*/ 0 w 644556"/>
                  <a:gd name="connsiteY1" fmla="*/ 668809 h 668809"/>
                  <a:gd name="connsiteX2" fmla="*/ 602072 w 644556"/>
                  <a:gd name="connsiteY2" fmla="*/ 649563 h 668809"/>
                  <a:gd name="connsiteX3" fmla="*/ 611302 w 644556"/>
                  <a:gd name="connsiteY3" fmla="*/ 536965 h 668809"/>
                  <a:gd name="connsiteX4" fmla="*/ 639099 w 644556"/>
                  <a:gd name="connsiteY4" fmla="*/ 420951 h 668809"/>
                  <a:gd name="connsiteX5" fmla="*/ 605450 w 644556"/>
                  <a:gd name="connsiteY5" fmla="*/ 6112 h 668809"/>
                  <a:gd name="connsiteX6" fmla="*/ 349774 w 644556"/>
                  <a:gd name="connsiteY6" fmla="*/ 19080 h 668809"/>
                  <a:gd name="connsiteX7" fmla="*/ 216356 w 644556"/>
                  <a:gd name="connsiteY7" fmla="*/ 0 h 668809"/>
                  <a:gd name="connsiteX8" fmla="*/ 94268 w 644556"/>
                  <a:gd name="connsiteY8" fmla="*/ 21930 h 668809"/>
                  <a:gd name="connsiteX9" fmla="*/ 19050 w 644556"/>
                  <a:gd name="connsiteY9" fmla="*/ 22942 h 668809"/>
                  <a:gd name="connsiteX0" fmla="*/ 19050 w 644556"/>
                  <a:gd name="connsiteY0" fmla="*/ 22942 h 668809"/>
                  <a:gd name="connsiteX1" fmla="*/ 0 w 644556"/>
                  <a:gd name="connsiteY1" fmla="*/ 668809 h 668809"/>
                  <a:gd name="connsiteX2" fmla="*/ 602072 w 644556"/>
                  <a:gd name="connsiteY2" fmla="*/ 649563 h 668809"/>
                  <a:gd name="connsiteX3" fmla="*/ 611302 w 644556"/>
                  <a:gd name="connsiteY3" fmla="*/ 536965 h 668809"/>
                  <a:gd name="connsiteX4" fmla="*/ 639099 w 644556"/>
                  <a:gd name="connsiteY4" fmla="*/ 420951 h 668809"/>
                  <a:gd name="connsiteX5" fmla="*/ 605450 w 644556"/>
                  <a:gd name="connsiteY5" fmla="*/ 6112 h 668809"/>
                  <a:gd name="connsiteX6" fmla="*/ 365803 w 644556"/>
                  <a:gd name="connsiteY6" fmla="*/ 52038 h 668809"/>
                  <a:gd name="connsiteX7" fmla="*/ 216356 w 644556"/>
                  <a:gd name="connsiteY7" fmla="*/ 0 h 668809"/>
                  <a:gd name="connsiteX8" fmla="*/ 94268 w 644556"/>
                  <a:gd name="connsiteY8" fmla="*/ 21930 h 668809"/>
                  <a:gd name="connsiteX9" fmla="*/ 19050 w 644556"/>
                  <a:gd name="connsiteY9" fmla="*/ 22942 h 668809"/>
                  <a:gd name="connsiteX0" fmla="*/ 19050 w 648525"/>
                  <a:gd name="connsiteY0" fmla="*/ 203591 h 849458"/>
                  <a:gd name="connsiteX1" fmla="*/ 0 w 648525"/>
                  <a:gd name="connsiteY1" fmla="*/ 849458 h 849458"/>
                  <a:gd name="connsiteX2" fmla="*/ 602072 w 648525"/>
                  <a:gd name="connsiteY2" fmla="*/ 830212 h 849458"/>
                  <a:gd name="connsiteX3" fmla="*/ 611302 w 648525"/>
                  <a:gd name="connsiteY3" fmla="*/ 717614 h 849458"/>
                  <a:gd name="connsiteX4" fmla="*/ 639099 w 648525"/>
                  <a:gd name="connsiteY4" fmla="*/ 601600 h 849458"/>
                  <a:gd name="connsiteX5" fmla="*/ 613464 w 648525"/>
                  <a:gd name="connsiteY5" fmla="*/ 0 h 849458"/>
                  <a:gd name="connsiteX6" fmla="*/ 365803 w 648525"/>
                  <a:gd name="connsiteY6" fmla="*/ 232687 h 849458"/>
                  <a:gd name="connsiteX7" fmla="*/ 216356 w 648525"/>
                  <a:gd name="connsiteY7" fmla="*/ 180649 h 849458"/>
                  <a:gd name="connsiteX8" fmla="*/ 94268 w 648525"/>
                  <a:gd name="connsiteY8" fmla="*/ 202579 h 849458"/>
                  <a:gd name="connsiteX9" fmla="*/ 19050 w 648525"/>
                  <a:gd name="connsiteY9" fmla="*/ 203591 h 849458"/>
                  <a:gd name="connsiteX0" fmla="*/ 19050 w 648525"/>
                  <a:gd name="connsiteY0" fmla="*/ 203591 h 849458"/>
                  <a:gd name="connsiteX1" fmla="*/ 0 w 648525"/>
                  <a:gd name="connsiteY1" fmla="*/ 849458 h 849458"/>
                  <a:gd name="connsiteX2" fmla="*/ 602072 w 648525"/>
                  <a:gd name="connsiteY2" fmla="*/ 830212 h 849458"/>
                  <a:gd name="connsiteX3" fmla="*/ 611302 w 648525"/>
                  <a:gd name="connsiteY3" fmla="*/ 717614 h 849458"/>
                  <a:gd name="connsiteX4" fmla="*/ 639099 w 648525"/>
                  <a:gd name="connsiteY4" fmla="*/ 601600 h 849458"/>
                  <a:gd name="connsiteX5" fmla="*/ 613464 w 648525"/>
                  <a:gd name="connsiteY5" fmla="*/ 0 h 849458"/>
                  <a:gd name="connsiteX6" fmla="*/ 397860 w 648525"/>
                  <a:gd name="connsiteY6" fmla="*/ 34940 h 849458"/>
                  <a:gd name="connsiteX7" fmla="*/ 216356 w 648525"/>
                  <a:gd name="connsiteY7" fmla="*/ 180649 h 849458"/>
                  <a:gd name="connsiteX8" fmla="*/ 94268 w 648525"/>
                  <a:gd name="connsiteY8" fmla="*/ 202579 h 849458"/>
                  <a:gd name="connsiteX9" fmla="*/ 19050 w 648525"/>
                  <a:gd name="connsiteY9" fmla="*/ 203591 h 849458"/>
                  <a:gd name="connsiteX0" fmla="*/ 19050 w 648525"/>
                  <a:gd name="connsiteY0" fmla="*/ 203591 h 849458"/>
                  <a:gd name="connsiteX1" fmla="*/ 0 w 648525"/>
                  <a:gd name="connsiteY1" fmla="*/ 849458 h 849458"/>
                  <a:gd name="connsiteX2" fmla="*/ 602072 w 648525"/>
                  <a:gd name="connsiteY2" fmla="*/ 830212 h 849458"/>
                  <a:gd name="connsiteX3" fmla="*/ 611302 w 648525"/>
                  <a:gd name="connsiteY3" fmla="*/ 717614 h 849458"/>
                  <a:gd name="connsiteX4" fmla="*/ 639099 w 648525"/>
                  <a:gd name="connsiteY4" fmla="*/ 601600 h 849458"/>
                  <a:gd name="connsiteX5" fmla="*/ 613464 w 648525"/>
                  <a:gd name="connsiteY5" fmla="*/ 0 h 849458"/>
                  <a:gd name="connsiteX6" fmla="*/ 397860 w 648525"/>
                  <a:gd name="connsiteY6" fmla="*/ 34940 h 849458"/>
                  <a:gd name="connsiteX7" fmla="*/ 200327 w 648525"/>
                  <a:gd name="connsiteY7" fmla="*/ 37832 h 849458"/>
                  <a:gd name="connsiteX8" fmla="*/ 94268 w 648525"/>
                  <a:gd name="connsiteY8" fmla="*/ 202579 h 849458"/>
                  <a:gd name="connsiteX9" fmla="*/ 19050 w 648525"/>
                  <a:gd name="connsiteY9" fmla="*/ 203591 h 849458"/>
                  <a:gd name="connsiteX0" fmla="*/ 19050 w 648525"/>
                  <a:gd name="connsiteY0" fmla="*/ 203591 h 849458"/>
                  <a:gd name="connsiteX1" fmla="*/ 0 w 648525"/>
                  <a:gd name="connsiteY1" fmla="*/ 849458 h 849458"/>
                  <a:gd name="connsiteX2" fmla="*/ 602072 w 648525"/>
                  <a:gd name="connsiteY2" fmla="*/ 830212 h 849458"/>
                  <a:gd name="connsiteX3" fmla="*/ 611302 w 648525"/>
                  <a:gd name="connsiteY3" fmla="*/ 717614 h 849458"/>
                  <a:gd name="connsiteX4" fmla="*/ 639099 w 648525"/>
                  <a:gd name="connsiteY4" fmla="*/ 601600 h 849458"/>
                  <a:gd name="connsiteX5" fmla="*/ 613464 w 648525"/>
                  <a:gd name="connsiteY5" fmla="*/ 0 h 849458"/>
                  <a:gd name="connsiteX6" fmla="*/ 397860 w 648525"/>
                  <a:gd name="connsiteY6" fmla="*/ 34940 h 849458"/>
                  <a:gd name="connsiteX7" fmla="*/ 200327 w 648525"/>
                  <a:gd name="connsiteY7" fmla="*/ 37832 h 849458"/>
                  <a:gd name="connsiteX8" fmla="*/ 94268 w 648525"/>
                  <a:gd name="connsiteY8" fmla="*/ 169621 h 849458"/>
                  <a:gd name="connsiteX9" fmla="*/ 19050 w 648525"/>
                  <a:gd name="connsiteY9" fmla="*/ 203591 h 849458"/>
                  <a:gd name="connsiteX0" fmla="*/ 0 w 629475"/>
                  <a:gd name="connsiteY0" fmla="*/ 203591 h 830212"/>
                  <a:gd name="connsiteX1" fmla="*/ 4993 w 629475"/>
                  <a:gd name="connsiteY1" fmla="*/ 800021 h 830212"/>
                  <a:gd name="connsiteX2" fmla="*/ 583022 w 629475"/>
                  <a:gd name="connsiteY2" fmla="*/ 830212 h 830212"/>
                  <a:gd name="connsiteX3" fmla="*/ 592252 w 629475"/>
                  <a:gd name="connsiteY3" fmla="*/ 717614 h 830212"/>
                  <a:gd name="connsiteX4" fmla="*/ 620049 w 629475"/>
                  <a:gd name="connsiteY4" fmla="*/ 601600 h 830212"/>
                  <a:gd name="connsiteX5" fmla="*/ 594414 w 629475"/>
                  <a:gd name="connsiteY5" fmla="*/ 0 h 830212"/>
                  <a:gd name="connsiteX6" fmla="*/ 378810 w 629475"/>
                  <a:gd name="connsiteY6" fmla="*/ 34940 h 830212"/>
                  <a:gd name="connsiteX7" fmla="*/ 181277 w 629475"/>
                  <a:gd name="connsiteY7" fmla="*/ 37832 h 830212"/>
                  <a:gd name="connsiteX8" fmla="*/ 75218 w 629475"/>
                  <a:gd name="connsiteY8" fmla="*/ 169621 h 830212"/>
                  <a:gd name="connsiteX9" fmla="*/ 0 w 629475"/>
                  <a:gd name="connsiteY9" fmla="*/ 203591 h 830212"/>
                  <a:gd name="connsiteX0" fmla="*/ 0 w 629475"/>
                  <a:gd name="connsiteY0" fmla="*/ 203591 h 830212"/>
                  <a:gd name="connsiteX1" fmla="*/ 4993 w 629475"/>
                  <a:gd name="connsiteY1" fmla="*/ 821993 h 830212"/>
                  <a:gd name="connsiteX2" fmla="*/ 583022 w 629475"/>
                  <a:gd name="connsiteY2" fmla="*/ 830212 h 830212"/>
                  <a:gd name="connsiteX3" fmla="*/ 592252 w 629475"/>
                  <a:gd name="connsiteY3" fmla="*/ 717614 h 830212"/>
                  <a:gd name="connsiteX4" fmla="*/ 620049 w 629475"/>
                  <a:gd name="connsiteY4" fmla="*/ 601600 h 830212"/>
                  <a:gd name="connsiteX5" fmla="*/ 594414 w 629475"/>
                  <a:gd name="connsiteY5" fmla="*/ 0 h 830212"/>
                  <a:gd name="connsiteX6" fmla="*/ 378810 w 629475"/>
                  <a:gd name="connsiteY6" fmla="*/ 34940 h 830212"/>
                  <a:gd name="connsiteX7" fmla="*/ 181277 w 629475"/>
                  <a:gd name="connsiteY7" fmla="*/ 37832 h 830212"/>
                  <a:gd name="connsiteX8" fmla="*/ 75218 w 629475"/>
                  <a:gd name="connsiteY8" fmla="*/ 169621 h 830212"/>
                  <a:gd name="connsiteX9" fmla="*/ 0 w 629475"/>
                  <a:gd name="connsiteY9" fmla="*/ 203591 h 830212"/>
                  <a:gd name="connsiteX0" fmla="*/ 0 w 629475"/>
                  <a:gd name="connsiteY0" fmla="*/ 203591 h 852184"/>
                  <a:gd name="connsiteX1" fmla="*/ 4993 w 629475"/>
                  <a:gd name="connsiteY1" fmla="*/ 821993 h 852184"/>
                  <a:gd name="connsiteX2" fmla="*/ 599051 w 629475"/>
                  <a:gd name="connsiteY2" fmla="*/ 852184 h 852184"/>
                  <a:gd name="connsiteX3" fmla="*/ 592252 w 629475"/>
                  <a:gd name="connsiteY3" fmla="*/ 717614 h 852184"/>
                  <a:gd name="connsiteX4" fmla="*/ 620049 w 629475"/>
                  <a:gd name="connsiteY4" fmla="*/ 601600 h 852184"/>
                  <a:gd name="connsiteX5" fmla="*/ 594414 w 629475"/>
                  <a:gd name="connsiteY5" fmla="*/ 0 h 852184"/>
                  <a:gd name="connsiteX6" fmla="*/ 378810 w 629475"/>
                  <a:gd name="connsiteY6" fmla="*/ 34940 h 852184"/>
                  <a:gd name="connsiteX7" fmla="*/ 181277 w 629475"/>
                  <a:gd name="connsiteY7" fmla="*/ 37832 h 852184"/>
                  <a:gd name="connsiteX8" fmla="*/ 75218 w 629475"/>
                  <a:gd name="connsiteY8" fmla="*/ 169621 h 852184"/>
                  <a:gd name="connsiteX9" fmla="*/ 0 w 629475"/>
                  <a:gd name="connsiteY9" fmla="*/ 203591 h 852184"/>
                  <a:gd name="connsiteX0" fmla="*/ 0 w 629475"/>
                  <a:gd name="connsiteY0" fmla="*/ 203591 h 852184"/>
                  <a:gd name="connsiteX1" fmla="*/ 4993 w 629475"/>
                  <a:gd name="connsiteY1" fmla="*/ 821993 h 852184"/>
                  <a:gd name="connsiteX2" fmla="*/ 599051 w 629475"/>
                  <a:gd name="connsiteY2" fmla="*/ 852184 h 852184"/>
                  <a:gd name="connsiteX3" fmla="*/ 592252 w 629475"/>
                  <a:gd name="connsiteY3" fmla="*/ 717614 h 852184"/>
                  <a:gd name="connsiteX4" fmla="*/ 620049 w 629475"/>
                  <a:gd name="connsiteY4" fmla="*/ 601600 h 852184"/>
                  <a:gd name="connsiteX5" fmla="*/ 594414 w 629475"/>
                  <a:gd name="connsiteY5" fmla="*/ 0 h 852184"/>
                  <a:gd name="connsiteX6" fmla="*/ 378810 w 629475"/>
                  <a:gd name="connsiteY6" fmla="*/ 34940 h 852184"/>
                  <a:gd name="connsiteX7" fmla="*/ 181277 w 629475"/>
                  <a:gd name="connsiteY7" fmla="*/ 37832 h 852184"/>
                  <a:gd name="connsiteX8" fmla="*/ 75218 w 629475"/>
                  <a:gd name="connsiteY8" fmla="*/ 169621 h 852184"/>
                  <a:gd name="connsiteX9" fmla="*/ 0 w 629475"/>
                  <a:gd name="connsiteY9" fmla="*/ 203591 h 8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475" h="852184">
                    <a:moveTo>
                      <a:pt x="0" y="203591"/>
                    </a:moveTo>
                    <a:cubicBezTo>
                      <a:pt x="1664" y="402401"/>
                      <a:pt x="3329" y="623183"/>
                      <a:pt x="4993" y="821993"/>
                    </a:cubicBezTo>
                    <a:lnTo>
                      <a:pt x="599051" y="852184"/>
                    </a:lnTo>
                    <a:lnTo>
                      <a:pt x="592252" y="717614"/>
                    </a:lnTo>
                    <a:lnTo>
                      <a:pt x="620049" y="601600"/>
                    </a:lnTo>
                    <a:cubicBezTo>
                      <a:pt x="620234" y="507976"/>
                      <a:pt x="653321" y="75218"/>
                      <a:pt x="594414" y="0"/>
                    </a:cubicBezTo>
                    <a:lnTo>
                      <a:pt x="378810" y="34940"/>
                    </a:lnTo>
                    <a:lnTo>
                      <a:pt x="181277" y="37832"/>
                    </a:lnTo>
                    <a:lnTo>
                      <a:pt x="75218" y="169621"/>
                    </a:lnTo>
                    <a:lnTo>
                      <a:pt x="0" y="203591"/>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Freeform 36"/>
              <p:cNvSpPr/>
              <p:nvPr/>
            </p:nvSpPr>
            <p:spPr>
              <a:xfrm>
                <a:off x="6901175" y="2043906"/>
                <a:ext cx="977176" cy="770170"/>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 name="connsiteX0" fmla="*/ 19050 w 708671"/>
                  <a:gd name="connsiteY0" fmla="*/ 50407 h 770170"/>
                  <a:gd name="connsiteX1" fmla="*/ 0 w 708671"/>
                  <a:gd name="connsiteY1" fmla="*/ 696274 h 770170"/>
                  <a:gd name="connsiteX2" fmla="*/ 602072 w 708671"/>
                  <a:gd name="connsiteY2" fmla="*/ 677028 h 770170"/>
                  <a:gd name="connsiteX3" fmla="*/ 694195 w 708671"/>
                  <a:gd name="connsiteY3" fmla="*/ 770170 h 770170"/>
                  <a:gd name="connsiteX4" fmla="*/ 703214 w 708671"/>
                  <a:gd name="connsiteY4" fmla="*/ 497853 h 770170"/>
                  <a:gd name="connsiteX5" fmla="*/ 669565 w 708671"/>
                  <a:gd name="connsiteY5" fmla="*/ 28084 h 770170"/>
                  <a:gd name="connsiteX6" fmla="*/ 349774 w 708671"/>
                  <a:gd name="connsiteY6" fmla="*/ 46545 h 770170"/>
                  <a:gd name="connsiteX7" fmla="*/ 160256 w 708671"/>
                  <a:gd name="connsiteY7" fmla="*/ 0 h 770170"/>
                  <a:gd name="connsiteX8" fmla="*/ 94268 w 708671"/>
                  <a:gd name="connsiteY8" fmla="*/ 21930 h 770170"/>
                  <a:gd name="connsiteX9" fmla="*/ 19050 w 708671"/>
                  <a:gd name="connsiteY9" fmla="*/ 50407 h 77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71" h="770170">
                    <a:moveTo>
                      <a:pt x="19050" y="50407"/>
                    </a:moveTo>
                    <a:lnTo>
                      <a:pt x="0" y="696274"/>
                    </a:lnTo>
                    <a:lnTo>
                      <a:pt x="602072" y="677028"/>
                    </a:lnTo>
                    <a:lnTo>
                      <a:pt x="694195" y="770170"/>
                    </a:lnTo>
                    <a:lnTo>
                      <a:pt x="703214" y="497853"/>
                    </a:lnTo>
                    <a:cubicBezTo>
                      <a:pt x="703399" y="404229"/>
                      <a:pt x="728472" y="103302"/>
                      <a:pt x="669565" y="28084"/>
                    </a:cubicBezTo>
                    <a:lnTo>
                      <a:pt x="349774" y="46545"/>
                    </a:lnTo>
                    <a:lnTo>
                      <a:pt x="160256" y="0"/>
                    </a:lnTo>
                    <a:lnTo>
                      <a:pt x="94268" y="21930"/>
                    </a:lnTo>
                    <a:lnTo>
                      <a:pt x="19050" y="50407"/>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Freeform 37"/>
              <p:cNvSpPr/>
              <p:nvPr/>
            </p:nvSpPr>
            <p:spPr>
              <a:xfrm>
                <a:off x="7127476" y="2713754"/>
                <a:ext cx="632223" cy="416796"/>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71" h="696274">
                    <a:moveTo>
                      <a:pt x="19050" y="50407"/>
                    </a:moveTo>
                    <a:lnTo>
                      <a:pt x="0" y="696274"/>
                    </a:lnTo>
                    <a:lnTo>
                      <a:pt x="602072" y="677028"/>
                    </a:lnTo>
                    <a:lnTo>
                      <a:pt x="611302" y="564430"/>
                    </a:lnTo>
                    <a:lnTo>
                      <a:pt x="703214" y="497853"/>
                    </a:lnTo>
                    <a:cubicBezTo>
                      <a:pt x="703399" y="404229"/>
                      <a:pt x="728472" y="103302"/>
                      <a:pt x="669565" y="28084"/>
                    </a:cubicBezTo>
                    <a:lnTo>
                      <a:pt x="349774" y="46545"/>
                    </a:lnTo>
                    <a:lnTo>
                      <a:pt x="160256" y="0"/>
                    </a:lnTo>
                    <a:lnTo>
                      <a:pt x="94268" y="21930"/>
                    </a:lnTo>
                    <a:lnTo>
                      <a:pt x="19050" y="50407"/>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Freeform 38"/>
              <p:cNvSpPr/>
              <p:nvPr/>
            </p:nvSpPr>
            <p:spPr>
              <a:xfrm>
                <a:off x="5047420" y="2650910"/>
                <a:ext cx="787842" cy="1360049"/>
              </a:xfrm>
              <a:custGeom>
                <a:avLst/>
                <a:gdLst>
                  <a:gd name="connsiteX0" fmla="*/ 0 w 499621"/>
                  <a:gd name="connsiteY0" fmla="*/ 37707 h 678730"/>
                  <a:gd name="connsiteX1" fmla="*/ 0 w 499621"/>
                  <a:gd name="connsiteY1" fmla="*/ 518474 h 678730"/>
                  <a:gd name="connsiteX2" fmla="*/ 113122 w 499621"/>
                  <a:gd name="connsiteY2" fmla="*/ 537328 h 678730"/>
                  <a:gd name="connsiteX3" fmla="*/ 141402 w 499621"/>
                  <a:gd name="connsiteY3" fmla="*/ 678730 h 678730"/>
                  <a:gd name="connsiteX4" fmla="*/ 461914 w 499621"/>
                  <a:gd name="connsiteY4" fmla="*/ 669303 h 678730"/>
                  <a:gd name="connsiteX5" fmla="*/ 499621 w 499621"/>
                  <a:gd name="connsiteY5" fmla="*/ 75414 h 678730"/>
                  <a:gd name="connsiteX6" fmla="*/ 339365 w 499621"/>
                  <a:gd name="connsiteY6" fmla="*/ 47134 h 678730"/>
                  <a:gd name="connsiteX7" fmla="*/ 254524 w 499621"/>
                  <a:gd name="connsiteY7" fmla="*/ 103695 h 678730"/>
                  <a:gd name="connsiteX8" fmla="*/ 160256 w 499621"/>
                  <a:gd name="connsiteY8" fmla="*/ 0 h 678730"/>
                  <a:gd name="connsiteX9" fmla="*/ 94268 w 499621"/>
                  <a:gd name="connsiteY9" fmla="*/ 28280 h 678730"/>
                  <a:gd name="connsiteX10" fmla="*/ 0 w 499621"/>
                  <a:gd name="connsiteY10" fmla="*/ 37707 h 678730"/>
                  <a:gd name="connsiteX0" fmla="*/ 0 w 506364"/>
                  <a:gd name="connsiteY0" fmla="*/ 37707 h 678730"/>
                  <a:gd name="connsiteX1" fmla="*/ 0 w 506364"/>
                  <a:gd name="connsiteY1" fmla="*/ 518474 h 678730"/>
                  <a:gd name="connsiteX2" fmla="*/ 113122 w 506364"/>
                  <a:gd name="connsiteY2" fmla="*/ 537328 h 678730"/>
                  <a:gd name="connsiteX3" fmla="*/ 141402 w 506364"/>
                  <a:gd name="connsiteY3" fmla="*/ 678730 h 678730"/>
                  <a:gd name="connsiteX4" fmla="*/ 506364 w 506364"/>
                  <a:gd name="connsiteY4" fmla="*/ 669303 h 678730"/>
                  <a:gd name="connsiteX5" fmla="*/ 499621 w 506364"/>
                  <a:gd name="connsiteY5" fmla="*/ 75414 h 678730"/>
                  <a:gd name="connsiteX6" fmla="*/ 339365 w 506364"/>
                  <a:gd name="connsiteY6" fmla="*/ 47134 h 678730"/>
                  <a:gd name="connsiteX7" fmla="*/ 254524 w 506364"/>
                  <a:gd name="connsiteY7" fmla="*/ 103695 h 678730"/>
                  <a:gd name="connsiteX8" fmla="*/ 160256 w 506364"/>
                  <a:gd name="connsiteY8" fmla="*/ 0 h 678730"/>
                  <a:gd name="connsiteX9" fmla="*/ 94268 w 506364"/>
                  <a:gd name="connsiteY9" fmla="*/ 28280 h 678730"/>
                  <a:gd name="connsiteX10" fmla="*/ 0 w 506364"/>
                  <a:gd name="connsiteY10" fmla="*/ 37707 h 678730"/>
                  <a:gd name="connsiteX0" fmla="*/ 19050 w 525414"/>
                  <a:gd name="connsiteY0" fmla="*/ 37707 h 678730"/>
                  <a:gd name="connsiteX1" fmla="*/ 0 w 525414"/>
                  <a:gd name="connsiteY1" fmla="*/ 543874 h 678730"/>
                  <a:gd name="connsiteX2" fmla="*/ 132172 w 525414"/>
                  <a:gd name="connsiteY2" fmla="*/ 537328 h 678730"/>
                  <a:gd name="connsiteX3" fmla="*/ 160452 w 525414"/>
                  <a:gd name="connsiteY3" fmla="*/ 678730 h 678730"/>
                  <a:gd name="connsiteX4" fmla="*/ 525414 w 525414"/>
                  <a:gd name="connsiteY4" fmla="*/ 669303 h 678730"/>
                  <a:gd name="connsiteX5" fmla="*/ 518671 w 525414"/>
                  <a:gd name="connsiteY5" fmla="*/ 75414 h 678730"/>
                  <a:gd name="connsiteX6" fmla="*/ 358415 w 525414"/>
                  <a:gd name="connsiteY6" fmla="*/ 47134 h 678730"/>
                  <a:gd name="connsiteX7" fmla="*/ 273574 w 525414"/>
                  <a:gd name="connsiteY7" fmla="*/ 103695 h 678730"/>
                  <a:gd name="connsiteX8" fmla="*/ 179306 w 525414"/>
                  <a:gd name="connsiteY8" fmla="*/ 0 h 678730"/>
                  <a:gd name="connsiteX9" fmla="*/ 113318 w 525414"/>
                  <a:gd name="connsiteY9" fmla="*/ 28280 h 678730"/>
                  <a:gd name="connsiteX10" fmla="*/ 19050 w 525414"/>
                  <a:gd name="connsiteY10" fmla="*/ 37707 h 678730"/>
                  <a:gd name="connsiteX0" fmla="*/ 19050 w 633004"/>
                  <a:gd name="connsiteY0" fmla="*/ 37707 h 678730"/>
                  <a:gd name="connsiteX1" fmla="*/ 0 w 633004"/>
                  <a:gd name="connsiteY1" fmla="*/ 543874 h 678730"/>
                  <a:gd name="connsiteX2" fmla="*/ 132172 w 633004"/>
                  <a:gd name="connsiteY2" fmla="*/ 537328 h 678730"/>
                  <a:gd name="connsiteX3" fmla="*/ 160452 w 633004"/>
                  <a:gd name="connsiteY3" fmla="*/ 678730 h 678730"/>
                  <a:gd name="connsiteX4" fmla="*/ 525414 w 633004"/>
                  <a:gd name="connsiteY4" fmla="*/ 669303 h 678730"/>
                  <a:gd name="connsiteX5" fmla="*/ 632971 w 633004"/>
                  <a:gd name="connsiteY5" fmla="*/ 24614 h 678730"/>
                  <a:gd name="connsiteX6" fmla="*/ 358415 w 633004"/>
                  <a:gd name="connsiteY6" fmla="*/ 47134 h 678730"/>
                  <a:gd name="connsiteX7" fmla="*/ 273574 w 633004"/>
                  <a:gd name="connsiteY7" fmla="*/ 103695 h 678730"/>
                  <a:gd name="connsiteX8" fmla="*/ 179306 w 633004"/>
                  <a:gd name="connsiteY8" fmla="*/ 0 h 678730"/>
                  <a:gd name="connsiteX9" fmla="*/ 113318 w 633004"/>
                  <a:gd name="connsiteY9" fmla="*/ 28280 h 678730"/>
                  <a:gd name="connsiteX10" fmla="*/ 19050 w 633004"/>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358415 w 702841"/>
                  <a:gd name="connsiteY6" fmla="*/ 471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273574 w 702841"/>
                  <a:gd name="connsiteY7" fmla="*/ 103695 h 678730"/>
                  <a:gd name="connsiteX8" fmla="*/ 179306 w 702841"/>
                  <a:gd name="connsiteY8" fmla="*/ 0 h 678730"/>
                  <a:gd name="connsiteX9" fmla="*/ 113318 w 702841"/>
                  <a:gd name="connsiteY9" fmla="*/ 28280 h 678730"/>
                  <a:gd name="connsiteX10" fmla="*/ 19050 w 702841"/>
                  <a:gd name="connsiteY10" fmla="*/ 37707 h 678730"/>
                  <a:gd name="connsiteX0" fmla="*/ 19050 w 702841"/>
                  <a:gd name="connsiteY0" fmla="*/ 37707 h 678730"/>
                  <a:gd name="connsiteX1" fmla="*/ 0 w 702841"/>
                  <a:gd name="connsiteY1" fmla="*/ 543874 h 678730"/>
                  <a:gd name="connsiteX2" fmla="*/ 132172 w 702841"/>
                  <a:gd name="connsiteY2" fmla="*/ 537328 h 678730"/>
                  <a:gd name="connsiteX3" fmla="*/ 160452 w 702841"/>
                  <a:gd name="connsiteY3" fmla="*/ 678730 h 678730"/>
                  <a:gd name="connsiteX4" fmla="*/ 525414 w 702841"/>
                  <a:gd name="connsiteY4" fmla="*/ 669303 h 678730"/>
                  <a:gd name="connsiteX5" fmla="*/ 702821 w 702841"/>
                  <a:gd name="connsiteY5" fmla="*/ 113514 h 678730"/>
                  <a:gd name="connsiteX6" fmla="*/ 631465 w 702841"/>
                  <a:gd name="connsiteY6" fmla="*/ 9034 h 678730"/>
                  <a:gd name="connsiteX7" fmla="*/ 368824 w 702841"/>
                  <a:gd name="connsiteY7" fmla="*/ 52895 h 678730"/>
                  <a:gd name="connsiteX8" fmla="*/ 179306 w 702841"/>
                  <a:gd name="connsiteY8" fmla="*/ 0 h 678730"/>
                  <a:gd name="connsiteX9" fmla="*/ 113318 w 702841"/>
                  <a:gd name="connsiteY9" fmla="*/ 28280 h 678730"/>
                  <a:gd name="connsiteX10" fmla="*/ 19050 w 702841"/>
                  <a:gd name="connsiteY10" fmla="*/ 37707 h 678730"/>
                  <a:gd name="connsiteX0" fmla="*/ 19050 w 715914"/>
                  <a:gd name="connsiteY0" fmla="*/ 37707 h 678730"/>
                  <a:gd name="connsiteX1" fmla="*/ 0 w 715914"/>
                  <a:gd name="connsiteY1" fmla="*/ 543874 h 678730"/>
                  <a:gd name="connsiteX2" fmla="*/ 132172 w 715914"/>
                  <a:gd name="connsiteY2" fmla="*/ 537328 h 678730"/>
                  <a:gd name="connsiteX3" fmla="*/ 160452 w 715914"/>
                  <a:gd name="connsiteY3" fmla="*/ 678730 h 678730"/>
                  <a:gd name="connsiteX4" fmla="*/ 715914 w 715914"/>
                  <a:gd name="connsiteY4" fmla="*/ 631203 h 678730"/>
                  <a:gd name="connsiteX5" fmla="*/ 702821 w 715914"/>
                  <a:gd name="connsiteY5" fmla="*/ 113514 h 678730"/>
                  <a:gd name="connsiteX6" fmla="*/ 631465 w 715914"/>
                  <a:gd name="connsiteY6" fmla="*/ 9034 h 678730"/>
                  <a:gd name="connsiteX7" fmla="*/ 368824 w 715914"/>
                  <a:gd name="connsiteY7" fmla="*/ 52895 h 678730"/>
                  <a:gd name="connsiteX8" fmla="*/ 179306 w 715914"/>
                  <a:gd name="connsiteY8" fmla="*/ 0 h 678730"/>
                  <a:gd name="connsiteX9" fmla="*/ 113318 w 715914"/>
                  <a:gd name="connsiteY9" fmla="*/ 28280 h 678730"/>
                  <a:gd name="connsiteX10" fmla="*/ 19050 w 715914"/>
                  <a:gd name="connsiteY10" fmla="*/ 37707 h 678730"/>
                  <a:gd name="connsiteX0" fmla="*/ 19050 w 715914"/>
                  <a:gd name="connsiteY0" fmla="*/ 37707 h 631203"/>
                  <a:gd name="connsiteX1" fmla="*/ 0 w 715914"/>
                  <a:gd name="connsiteY1" fmla="*/ 543874 h 631203"/>
                  <a:gd name="connsiteX2" fmla="*/ 132172 w 715914"/>
                  <a:gd name="connsiteY2" fmla="*/ 53732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9050 w 715914"/>
                  <a:gd name="connsiteY0" fmla="*/ 37707 h 631203"/>
                  <a:gd name="connsiteX1" fmla="*/ 0 w 715914"/>
                  <a:gd name="connsiteY1" fmla="*/ 543874 h 631203"/>
                  <a:gd name="connsiteX2" fmla="*/ 182972 w 715914"/>
                  <a:gd name="connsiteY2" fmla="*/ 581778 h 631203"/>
                  <a:gd name="connsiteX3" fmla="*/ 598602 w 715914"/>
                  <a:gd name="connsiteY3" fmla="*/ 577130 h 631203"/>
                  <a:gd name="connsiteX4" fmla="*/ 715914 w 715914"/>
                  <a:gd name="connsiteY4" fmla="*/ 631203 h 631203"/>
                  <a:gd name="connsiteX5" fmla="*/ 702821 w 715914"/>
                  <a:gd name="connsiteY5" fmla="*/ 113514 h 631203"/>
                  <a:gd name="connsiteX6" fmla="*/ 631465 w 715914"/>
                  <a:gd name="connsiteY6" fmla="*/ 9034 h 631203"/>
                  <a:gd name="connsiteX7" fmla="*/ 368824 w 715914"/>
                  <a:gd name="connsiteY7" fmla="*/ 52895 h 631203"/>
                  <a:gd name="connsiteX8" fmla="*/ 179306 w 715914"/>
                  <a:gd name="connsiteY8" fmla="*/ 0 h 631203"/>
                  <a:gd name="connsiteX9" fmla="*/ 113318 w 715914"/>
                  <a:gd name="connsiteY9" fmla="*/ 28280 h 631203"/>
                  <a:gd name="connsiteX10" fmla="*/ 19050 w 71591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135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12700 w 709564"/>
                  <a:gd name="connsiteY0" fmla="*/ 37707 h 631203"/>
                  <a:gd name="connsiteX1" fmla="*/ 0 w 709564"/>
                  <a:gd name="connsiteY1" fmla="*/ 562924 h 631203"/>
                  <a:gd name="connsiteX2" fmla="*/ 176622 w 709564"/>
                  <a:gd name="connsiteY2" fmla="*/ 581778 h 631203"/>
                  <a:gd name="connsiteX3" fmla="*/ 592252 w 709564"/>
                  <a:gd name="connsiteY3" fmla="*/ 577130 h 631203"/>
                  <a:gd name="connsiteX4" fmla="*/ 709564 w 709564"/>
                  <a:gd name="connsiteY4" fmla="*/ 631203 h 631203"/>
                  <a:gd name="connsiteX5" fmla="*/ 696471 w 709564"/>
                  <a:gd name="connsiteY5" fmla="*/ 126214 h 631203"/>
                  <a:gd name="connsiteX6" fmla="*/ 625115 w 709564"/>
                  <a:gd name="connsiteY6" fmla="*/ 9034 h 631203"/>
                  <a:gd name="connsiteX7" fmla="*/ 362474 w 709564"/>
                  <a:gd name="connsiteY7" fmla="*/ 52895 h 631203"/>
                  <a:gd name="connsiteX8" fmla="*/ 172956 w 709564"/>
                  <a:gd name="connsiteY8" fmla="*/ 0 h 631203"/>
                  <a:gd name="connsiteX9" fmla="*/ 106968 w 709564"/>
                  <a:gd name="connsiteY9" fmla="*/ 28280 h 631203"/>
                  <a:gd name="connsiteX10" fmla="*/ 12700 w 709564"/>
                  <a:gd name="connsiteY10" fmla="*/ 37707 h 631203"/>
                  <a:gd name="connsiteX0" fmla="*/ 0 w 696864"/>
                  <a:gd name="connsiteY0" fmla="*/ 37707 h 702624"/>
                  <a:gd name="connsiteX1" fmla="*/ 0 w 696864"/>
                  <a:gd name="connsiteY1" fmla="*/ 702624 h 702624"/>
                  <a:gd name="connsiteX2" fmla="*/ 163922 w 696864"/>
                  <a:gd name="connsiteY2" fmla="*/ 58177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57713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696864"/>
                  <a:gd name="connsiteY0" fmla="*/ 37707 h 702624"/>
                  <a:gd name="connsiteX1" fmla="*/ 0 w 696864"/>
                  <a:gd name="connsiteY1" fmla="*/ 702624 h 702624"/>
                  <a:gd name="connsiteX2" fmla="*/ 170272 w 696864"/>
                  <a:gd name="connsiteY2" fmla="*/ 689728 h 702624"/>
                  <a:gd name="connsiteX3" fmla="*/ 579552 w 696864"/>
                  <a:gd name="connsiteY3" fmla="*/ 685080 h 702624"/>
                  <a:gd name="connsiteX4" fmla="*/ 696864 w 696864"/>
                  <a:gd name="connsiteY4" fmla="*/ 631203 h 702624"/>
                  <a:gd name="connsiteX5" fmla="*/ 683771 w 696864"/>
                  <a:gd name="connsiteY5" fmla="*/ 126214 h 702624"/>
                  <a:gd name="connsiteX6" fmla="*/ 612415 w 696864"/>
                  <a:gd name="connsiteY6" fmla="*/ 9034 h 702624"/>
                  <a:gd name="connsiteX7" fmla="*/ 349774 w 696864"/>
                  <a:gd name="connsiteY7" fmla="*/ 52895 h 702624"/>
                  <a:gd name="connsiteX8" fmla="*/ 160256 w 696864"/>
                  <a:gd name="connsiteY8" fmla="*/ 0 h 702624"/>
                  <a:gd name="connsiteX9" fmla="*/ 94268 w 696864"/>
                  <a:gd name="connsiteY9" fmla="*/ 28280 h 702624"/>
                  <a:gd name="connsiteX10" fmla="*/ 0 w 69686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579552 w 703214"/>
                  <a:gd name="connsiteY3" fmla="*/ 6850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170272 w 703214"/>
                  <a:gd name="connsiteY2" fmla="*/ 68972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83771 w 703214"/>
                  <a:gd name="connsiteY5" fmla="*/ 126214 h 702624"/>
                  <a:gd name="connsiteX6" fmla="*/ 612415 w 703214"/>
                  <a:gd name="connsiteY6" fmla="*/ 9034 h 702624"/>
                  <a:gd name="connsiteX7" fmla="*/ 349774 w 703214"/>
                  <a:gd name="connsiteY7" fmla="*/ 52895 h 702624"/>
                  <a:gd name="connsiteX8" fmla="*/ 160256 w 703214"/>
                  <a:gd name="connsiteY8" fmla="*/ 0 h 702624"/>
                  <a:gd name="connsiteX9" fmla="*/ 94268 w 703214"/>
                  <a:gd name="connsiteY9" fmla="*/ 28280 h 702624"/>
                  <a:gd name="connsiteX10" fmla="*/ 0 w 703214"/>
                  <a:gd name="connsiteY10" fmla="*/ 37707 h 702624"/>
                  <a:gd name="connsiteX0" fmla="*/ 0 w 703214"/>
                  <a:gd name="connsiteY0" fmla="*/ 37707 h 702624"/>
                  <a:gd name="connsiteX1" fmla="*/ 0 w 703214"/>
                  <a:gd name="connsiteY1" fmla="*/ 702624 h 702624"/>
                  <a:gd name="connsiteX2" fmla="*/ 602072 w 703214"/>
                  <a:gd name="connsiteY2" fmla="*/ 683378 h 702624"/>
                  <a:gd name="connsiteX3" fmla="*/ 611302 w 703214"/>
                  <a:gd name="connsiteY3" fmla="*/ 570780 h 702624"/>
                  <a:gd name="connsiteX4" fmla="*/ 703214 w 703214"/>
                  <a:gd name="connsiteY4" fmla="*/ 504203 h 702624"/>
                  <a:gd name="connsiteX5" fmla="*/ 612415 w 703214"/>
                  <a:gd name="connsiteY5" fmla="*/ 9034 h 702624"/>
                  <a:gd name="connsiteX6" fmla="*/ 349774 w 703214"/>
                  <a:gd name="connsiteY6" fmla="*/ 52895 h 702624"/>
                  <a:gd name="connsiteX7" fmla="*/ 160256 w 703214"/>
                  <a:gd name="connsiteY7" fmla="*/ 0 h 702624"/>
                  <a:gd name="connsiteX8" fmla="*/ 94268 w 703214"/>
                  <a:gd name="connsiteY8" fmla="*/ 28280 h 702624"/>
                  <a:gd name="connsiteX9" fmla="*/ 0 w 703214"/>
                  <a:gd name="connsiteY9" fmla="*/ 37707 h 702624"/>
                  <a:gd name="connsiteX0" fmla="*/ 0 w 715308"/>
                  <a:gd name="connsiteY0" fmla="*/ 37707 h 702624"/>
                  <a:gd name="connsiteX1" fmla="*/ 0 w 715308"/>
                  <a:gd name="connsiteY1" fmla="*/ 702624 h 702624"/>
                  <a:gd name="connsiteX2" fmla="*/ 602072 w 715308"/>
                  <a:gd name="connsiteY2" fmla="*/ 683378 h 702624"/>
                  <a:gd name="connsiteX3" fmla="*/ 611302 w 715308"/>
                  <a:gd name="connsiteY3" fmla="*/ 570780 h 702624"/>
                  <a:gd name="connsiteX4" fmla="*/ 703214 w 715308"/>
                  <a:gd name="connsiteY4" fmla="*/ 504203 h 702624"/>
                  <a:gd name="connsiteX5" fmla="*/ 682265 w 715308"/>
                  <a:gd name="connsiteY5" fmla="*/ 21734 h 702624"/>
                  <a:gd name="connsiteX6" fmla="*/ 349774 w 715308"/>
                  <a:gd name="connsiteY6" fmla="*/ 52895 h 702624"/>
                  <a:gd name="connsiteX7" fmla="*/ 160256 w 715308"/>
                  <a:gd name="connsiteY7" fmla="*/ 0 h 702624"/>
                  <a:gd name="connsiteX8" fmla="*/ 94268 w 715308"/>
                  <a:gd name="connsiteY8" fmla="*/ 28280 h 702624"/>
                  <a:gd name="connsiteX9" fmla="*/ 0 w 715308"/>
                  <a:gd name="connsiteY9" fmla="*/ 37707 h 702624"/>
                  <a:gd name="connsiteX0" fmla="*/ 0 w 708671"/>
                  <a:gd name="connsiteY0" fmla="*/ 37707 h 702624"/>
                  <a:gd name="connsiteX1" fmla="*/ 0 w 708671"/>
                  <a:gd name="connsiteY1" fmla="*/ 702624 h 702624"/>
                  <a:gd name="connsiteX2" fmla="*/ 602072 w 708671"/>
                  <a:gd name="connsiteY2" fmla="*/ 683378 h 702624"/>
                  <a:gd name="connsiteX3" fmla="*/ 611302 w 708671"/>
                  <a:gd name="connsiteY3" fmla="*/ 570780 h 702624"/>
                  <a:gd name="connsiteX4" fmla="*/ 703214 w 708671"/>
                  <a:gd name="connsiteY4" fmla="*/ 504203 h 702624"/>
                  <a:gd name="connsiteX5" fmla="*/ 669565 w 708671"/>
                  <a:gd name="connsiteY5" fmla="*/ 34434 h 702624"/>
                  <a:gd name="connsiteX6" fmla="*/ 349774 w 708671"/>
                  <a:gd name="connsiteY6" fmla="*/ 52895 h 702624"/>
                  <a:gd name="connsiteX7" fmla="*/ 160256 w 708671"/>
                  <a:gd name="connsiteY7" fmla="*/ 0 h 702624"/>
                  <a:gd name="connsiteX8" fmla="*/ 94268 w 708671"/>
                  <a:gd name="connsiteY8" fmla="*/ 28280 h 702624"/>
                  <a:gd name="connsiteX9" fmla="*/ 0 w 708671"/>
                  <a:gd name="connsiteY9" fmla="*/ 37707 h 702624"/>
                  <a:gd name="connsiteX0" fmla="*/ 0 w 708671"/>
                  <a:gd name="connsiteY0" fmla="*/ 3135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0 w 708671"/>
                  <a:gd name="connsiteY9" fmla="*/ 31357 h 696274"/>
                  <a:gd name="connsiteX0" fmla="*/ 19050 w 708671"/>
                  <a:gd name="connsiteY0" fmla="*/ 50407 h 696274"/>
                  <a:gd name="connsiteX1" fmla="*/ 0 w 708671"/>
                  <a:gd name="connsiteY1" fmla="*/ 696274 h 696274"/>
                  <a:gd name="connsiteX2" fmla="*/ 602072 w 708671"/>
                  <a:gd name="connsiteY2" fmla="*/ 677028 h 696274"/>
                  <a:gd name="connsiteX3" fmla="*/ 611302 w 708671"/>
                  <a:gd name="connsiteY3" fmla="*/ 564430 h 696274"/>
                  <a:gd name="connsiteX4" fmla="*/ 703214 w 708671"/>
                  <a:gd name="connsiteY4" fmla="*/ 497853 h 696274"/>
                  <a:gd name="connsiteX5" fmla="*/ 669565 w 708671"/>
                  <a:gd name="connsiteY5" fmla="*/ 28084 h 696274"/>
                  <a:gd name="connsiteX6" fmla="*/ 349774 w 708671"/>
                  <a:gd name="connsiteY6" fmla="*/ 46545 h 696274"/>
                  <a:gd name="connsiteX7" fmla="*/ 160256 w 708671"/>
                  <a:gd name="connsiteY7" fmla="*/ 0 h 696274"/>
                  <a:gd name="connsiteX8" fmla="*/ 94268 w 708671"/>
                  <a:gd name="connsiteY8" fmla="*/ 21930 h 696274"/>
                  <a:gd name="connsiteX9" fmla="*/ 19050 w 708671"/>
                  <a:gd name="connsiteY9" fmla="*/ 50407 h 696274"/>
                  <a:gd name="connsiteX0" fmla="*/ 19050 w 708671"/>
                  <a:gd name="connsiteY0" fmla="*/ 62097 h 707964"/>
                  <a:gd name="connsiteX1" fmla="*/ 0 w 708671"/>
                  <a:gd name="connsiteY1" fmla="*/ 707964 h 707964"/>
                  <a:gd name="connsiteX2" fmla="*/ 602072 w 708671"/>
                  <a:gd name="connsiteY2" fmla="*/ 688718 h 707964"/>
                  <a:gd name="connsiteX3" fmla="*/ 611302 w 708671"/>
                  <a:gd name="connsiteY3" fmla="*/ 576120 h 707964"/>
                  <a:gd name="connsiteX4" fmla="*/ 703214 w 708671"/>
                  <a:gd name="connsiteY4" fmla="*/ 509543 h 707964"/>
                  <a:gd name="connsiteX5" fmla="*/ 669565 w 708671"/>
                  <a:gd name="connsiteY5" fmla="*/ 39774 h 707964"/>
                  <a:gd name="connsiteX6" fmla="*/ 372244 w 708671"/>
                  <a:gd name="connsiteY6" fmla="*/ 0 h 707964"/>
                  <a:gd name="connsiteX7" fmla="*/ 160256 w 708671"/>
                  <a:gd name="connsiteY7" fmla="*/ 11690 h 707964"/>
                  <a:gd name="connsiteX8" fmla="*/ 94268 w 708671"/>
                  <a:gd name="connsiteY8" fmla="*/ 33620 h 707964"/>
                  <a:gd name="connsiteX9" fmla="*/ 19050 w 708671"/>
                  <a:gd name="connsiteY9" fmla="*/ 62097 h 707964"/>
                  <a:gd name="connsiteX0" fmla="*/ 19050 w 703703"/>
                  <a:gd name="connsiteY0" fmla="*/ 62097 h 707964"/>
                  <a:gd name="connsiteX1" fmla="*/ 0 w 703703"/>
                  <a:gd name="connsiteY1" fmla="*/ 707964 h 707964"/>
                  <a:gd name="connsiteX2" fmla="*/ 602072 w 703703"/>
                  <a:gd name="connsiteY2" fmla="*/ 688718 h 707964"/>
                  <a:gd name="connsiteX3" fmla="*/ 611302 w 703703"/>
                  <a:gd name="connsiteY3" fmla="*/ 576120 h 707964"/>
                  <a:gd name="connsiteX4" fmla="*/ 703214 w 703703"/>
                  <a:gd name="connsiteY4" fmla="*/ 509543 h 707964"/>
                  <a:gd name="connsiteX5" fmla="*/ 652712 w 703703"/>
                  <a:gd name="connsiteY5" fmla="*/ 2093 h 707964"/>
                  <a:gd name="connsiteX6" fmla="*/ 372244 w 703703"/>
                  <a:gd name="connsiteY6" fmla="*/ 0 h 707964"/>
                  <a:gd name="connsiteX7" fmla="*/ 160256 w 703703"/>
                  <a:gd name="connsiteY7" fmla="*/ 11690 h 707964"/>
                  <a:gd name="connsiteX8" fmla="*/ 94268 w 703703"/>
                  <a:gd name="connsiteY8" fmla="*/ 33620 h 707964"/>
                  <a:gd name="connsiteX9" fmla="*/ 19050 w 703703"/>
                  <a:gd name="connsiteY9" fmla="*/ 62097 h 707964"/>
                  <a:gd name="connsiteX0" fmla="*/ 19050 w 703703"/>
                  <a:gd name="connsiteY0" fmla="*/ 62097 h 707964"/>
                  <a:gd name="connsiteX1" fmla="*/ 0 w 703703"/>
                  <a:gd name="connsiteY1" fmla="*/ 707964 h 707964"/>
                  <a:gd name="connsiteX2" fmla="*/ 602072 w 703703"/>
                  <a:gd name="connsiteY2" fmla="*/ 688718 h 707964"/>
                  <a:gd name="connsiteX3" fmla="*/ 611302 w 703703"/>
                  <a:gd name="connsiteY3" fmla="*/ 576120 h 707964"/>
                  <a:gd name="connsiteX4" fmla="*/ 703214 w 703703"/>
                  <a:gd name="connsiteY4" fmla="*/ 509543 h 707964"/>
                  <a:gd name="connsiteX5" fmla="*/ 652712 w 703703"/>
                  <a:gd name="connsiteY5" fmla="*/ 12370 h 707964"/>
                  <a:gd name="connsiteX6" fmla="*/ 372244 w 703703"/>
                  <a:gd name="connsiteY6" fmla="*/ 0 h 707964"/>
                  <a:gd name="connsiteX7" fmla="*/ 160256 w 703703"/>
                  <a:gd name="connsiteY7" fmla="*/ 11690 h 707964"/>
                  <a:gd name="connsiteX8" fmla="*/ 94268 w 703703"/>
                  <a:gd name="connsiteY8" fmla="*/ 33620 h 707964"/>
                  <a:gd name="connsiteX9" fmla="*/ 19050 w 703703"/>
                  <a:gd name="connsiteY9" fmla="*/ 62097 h 707964"/>
                  <a:gd name="connsiteX0" fmla="*/ 19050 w 703703"/>
                  <a:gd name="connsiteY0" fmla="*/ 62097 h 707964"/>
                  <a:gd name="connsiteX1" fmla="*/ 0 w 703703"/>
                  <a:gd name="connsiteY1" fmla="*/ 707964 h 707964"/>
                  <a:gd name="connsiteX2" fmla="*/ 602072 w 703703"/>
                  <a:gd name="connsiteY2" fmla="*/ 688718 h 707964"/>
                  <a:gd name="connsiteX3" fmla="*/ 611302 w 703703"/>
                  <a:gd name="connsiteY3" fmla="*/ 576120 h 707964"/>
                  <a:gd name="connsiteX4" fmla="*/ 703214 w 703703"/>
                  <a:gd name="connsiteY4" fmla="*/ 509543 h 707964"/>
                  <a:gd name="connsiteX5" fmla="*/ 652712 w 703703"/>
                  <a:gd name="connsiteY5" fmla="*/ 12370 h 707964"/>
                  <a:gd name="connsiteX6" fmla="*/ 372244 w 703703"/>
                  <a:gd name="connsiteY6" fmla="*/ 0 h 707964"/>
                  <a:gd name="connsiteX7" fmla="*/ 160256 w 703703"/>
                  <a:gd name="connsiteY7" fmla="*/ 11690 h 707964"/>
                  <a:gd name="connsiteX8" fmla="*/ 54946 w 703703"/>
                  <a:gd name="connsiteY8" fmla="*/ 6215 h 707964"/>
                  <a:gd name="connsiteX9" fmla="*/ 19050 w 703703"/>
                  <a:gd name="connsiteY9" fmla="*/ 62097 h 707964"/>
                  <a:gd name="connsiteX0" fmla="*/ 2197 w 703703"/>
                  <a:gd name="connsiteY0" fmla="*/ 55246 h 707964"/>
                  <a:gd name="connsiteX1" fmla="*/ 0 w 703703"/>
                  <a:gd name="connsiteY1" fmla="*/ 707964 h 707964"/>
                  <a:gd name="connsiteX2" fmla="*/ 602072 w 703703"/>
                  <a:gd name="connsiteY2" fmla="*/ 688718 h 707964"/>
                  <a:gd name="connsiteX3" fmla="*/ 611302 w 703703"/>
                  <a:gd name="connsiteY3" fmla="*/ 576120 h 707964"/>
                  <a:gd name="connsiteX4" fmla="*/ 703214 w 703703"/>
                  <a:gd name="connsiteY4" fmla="*/ 509543 h 707964"/>
                  <a:gd name="connsiteX5" fmla="*/ 652712 w 703703"/>
                  <a:gd name="connsiteY5" fmla="*/ 12370 h 707964"/>
                  <a:gd name="connsiteX6" fmla="*/ 372244 w 703703"/>
                  <a:gd name="connsiteY6" fmla="*/ 0 h 707964"/>
                  <a:gd name="connsiteX7" fmla="*/ 160256 w 703703"/>
                  <a:gd name="connsiteY7" fmla="*/ 11690 h 707964"/>
                  <a:gd name="connsiteX8" fmla="*/ 54946 w 703703"/>
                  <a:gd name="connsiteY8" fmla="*/ 6215 h 707964"/>
                  <a:gd name="connsiteX9" fmla="*/ 2197 w 703703"/>
                  <a:gd name="connsiteY9" fmla="*/ 55246 h 707964"/>
                  <a:gd name="connsiteX0" fmla="*/ 15 w 701521"/>
                  <a:gd name="connsiteY0" fmla="*/ 55246 h 688718"/>
                  <a:gd name="connsiteX1" fmla="*/ 25905 w 701521"/>
                  <a:gd name="connsiteY1" fmla="*/ 372256 h 688718"/>
                  <a:gd name="connsiteX2" fmla="*/ 599890 w 701521"/>
                  <a:gd name="connsiteY2" fmla="*/ 688718 h 688718"/>
                  <a:gd name="connsiteX3" fmla="*/ 609120 w 701521"/>
                  <a:gd name="connsiteY3" fmla="*/ 576120 h 688718"/>
                  <a:gd name="connsiteX4" fmla="*/ 701032 w 701521"/>
                  <a:gd name="connsiteY4" fmla="*/ 509543 h 688718"/>
                  <a:gd name="connsiteX5" fmla="*/ 650530 w 701521"/>
                  <a:gd name="connsiteY5" fmla="*/ 12370 h 688718"/>
                  <a:gd name="connsiteX6" fmla="*/ 370062 w 701521"/>
                  <a:gd name="connsiteY6" fmla="*/ 0 h 688718"/>
                  <a:gd name="connsiteX7" fmla="*/ 158074 w 701521"/>
                  <a:gd name="connsiteY7" fmla="*/ 11690 h 688718"/>
                  <a:gd name="connsiteX8" fmla="*/ 52764 w 701521"/>
                  <a:gd name="connsiteY8" fmla="*/ 6215 h 688718"/>
                  <a:gd name="connsiteX9" fmla="*/ 15 w 701521"/>
                  <a:gd name="connsiteY9" fmla="*/ 55246 h 688718"/>
                  <a:gd name="connsiteX0" fmla="*/ 15 w 701521"/>
                  <a:gd name="connsiteY0" fmla="*/ 55246 h 688718"/>
                  <a:gd name="connsiteX1" fmla="*/ 25905 w 701521"/>
                  <a:gd name="connsiteY1" fmla="*/ 372256 h 688718"/>
                  <a:gd name="connsiteX2" fmla="*/ 279695 w 701521"/>
                  <a:gd name="connsiteY2" fmla="*/ 688718 h 688718"/>
                  <a:gd name="connsiteX3" fmla="*/ 609120 w 701521"/>
                  <a:gd name="connsiteY3" fmla="*/ 576120 h 688718"/>
                  <a:gd name="connsiteX4" fmla="*/ 701032 w 701521"/>
                  <a:gd name="connsiteY4" fmla="*/ 509543 h 688718"/>
                  <a:gd name="connsiteX5" fmla="*/ 650530 w 701521"/>
                  <a:gd name="connsiteY5" fmla="*/ 12370 h 688718"/>
                  <a:gd name="connsiteX6" fmla="*/ 370062 w 701521"/>
                  <a:gd name="connsiteY6" fmla="*/ 0 h 688718"/>
                  <a:gd name="connsiteX7" fmla="*/ 158074 w 701521"/>
                  <a:gd name="connsiteY7" fmla="*/ 11690 h 688718"/>
                  <a:gd name="connsiteX8" fmla="*/ 52764 w 701521"/>
                  <a:gd name="connsiteY8" fmla="*/ 6215 h 688718"/>
                  <a:gd name="connsiteX9" fmla="*/ 15 w 701521"/>
                  <a:gd name="connsiteY9" fmla="*/ 55246 h 688718"/>
                  <a:gd name="connsiteX0" fmla="*/ 15 w 701521"/>
                  <a:gd name="connsiteY0" fmla="*/ 55246 h 733697"/>
                  <a:gd name="connsiteX1" fmla="*/ 25905 w 701521"/>
                  <a:gd name="connsiteY1" fmla="*/ 372256 h 733697"/>
                  <a:gd name="connsiteX2" fmla="*/ 279695 w 701521"/>
                  <a:gd name="connsiteY2" fmla="*/ 688718 h 733697"/>
                  <a:gd name="connsiteX3" fmla="*/ 648442 w 701521"/>
                  <a:gd name="connsiteY3" fmla="*/ 733697 h 733697"/>
                  <a:gd name="connsiteX4" fmla="*/ 701032 w 701521"/>
                  <a:gd name="connsiteY4" fmla="*/ 509543 h 733697"/>
                  <a:gd name="connsiteX5" fmla="*/ 650530 w 701521"/>
                  <a:gd name="connsiteY5" fmla="*/ 12370 h 733697"/>
                  <a:gd name="connsiteX6" fmla="*/ 370062 w 701521"/>
                  <a:gd name="connsiteY6" fmla="*/ 0 h 733697"/>
                  <a:gd name="connsiteX7" fmla="*/ 158074 w 701521"/>
                  <a:gd name="connsiteY7" fmla="*/ 11690 h 733697"/>
                  <a:gd name="connsiteX8" fmla="*/ 52764 w 701521"/>
                  <a:gd name="connsiteY8" fmla="*/ 6215 h 733697"/>
                  <a:gd name="connsiteX9" fmla="*/ 15 w 701521"/>
                  <a:gd name="connsiteY9" fmla="*/ 55246 h 733697"/>
                  <a:gd name="connsiteX0" fmla="*/ 15 w 696955"/>
                  <a:gd name="connsiteY0" fmla="*/ 55246 h 733697"/>
                  <a:gd name="connsiteX1" fmla="*/ 25905 w 696955"/>
                  <a:gd name="connsiteY1" fmla="*/ 372256 h 733697"/>
                  <a:gd name="connsiteX2" fmla="*/ 279695 w 696955"/>
                  <a:gd name="connsiteY2" fmla="*/ 688718 h 733697"/>
                  <a:gd name="connsiteX3" fmla="*/ 648442 w 696955"/>
                  <a:gd name="connsiteY3" fmla="*/ 733697 h 733697"/>
                  <a:gd name="connsiteX4" fmla="*/ 695414 w 696955"/>
                  <a:gd name="connsiteY4" fmla="*/ 519820 h 733697"/>
                  <a:gd name="connsiteX5" fmla="*/ 650530 w 696955"/>
                  <a:gd name="connsiteY5" fmla="*/ 12370 h 733697"/>
                  <a:gd name="connsiteX6" fmla="*/ 370062 w 696955"/>
                  <a:gd name="connsiteY6" fmla="*/ 0 h 733697"/>
                  <a:gd name="connsiteX7" fmla="*/ 158074 w 696955"/>
                  <a:gd name="connsiteY7" fmla="*/ 11690 h 733697"/>
                  <a:gd name="connsiteX8" fmla="*/ 52764 w 696955"/>
                  <a:gd name="connsiteY8" fmla="*/ 6215 h 733697"/>
                  <a:gd name="connsiteX9" fmla="*/ 15 w 696955"/>
                  <a:gd name="connsiteY9" fmla="*/ 55246 h 7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955" h="733697">
                    <a:moveTo>
                      <a:pt x="15" y="55246"/>
                    </a:moveTo>
                    <a:cubicBezTo>
                      <a:pt x="-717" y="272819"/>
                      <a:pt x="26637" y="154683"/>
                      <a:pt x="25905" y="372256"/>
                    </a:cubicBezTo>
                    <a:lnTo>
                      <a:pt x="279695" y="688718"/>
                    </a:lnTo>
                    <a:lnTo>
                      <a:pt x="648442" y="733697"/>
                    </a:lnTo>
                    <a:lnTo>
                      <a:pt x="695414" y="519820"/>
                    </a:lnTo>
                    <a:cubicBezTo>
                      <a:pt x="695599" y="426196"/>
                      <a:pt x="709437" y="87588"/>
                      <a:pt x="650530" y="12370"/>
                    </a:cubicBezTo>
                    <a:lnTo>
                      <a:pt x="370062" y="0"/>
                    </a:lnTo>
                    <a:lnTo>
                      <a:pt x="158074" y="11690"/>
                    </a:lnTo>
                    <a:lnTo>
                      <a:pt x="52764" y="6215"/>
                    </a:lnTo>
                    <a:lnTo>
                      <a:pt x="15" y="55246"/>
                    </a:lnTo>
                    <a:close/>
                  </a:path>
                </a:pathLst>
              </a:custGeom>
              <a:solidFill>
                <a:srgbClr val="FFC9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p:cNvSpPr txBox="1"/>
              <p:nvPr/>
            </p:nvSpPr>
            <p:spPr>
              <a:xfrm>
                <a:off x="5901713" y="518493"/>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67219</a:t>
                </a:r>
              </a:p>
            </p:txBody>
          </p:sp>
          <p:sp>
            <p:nvSpPr>
              <p:cNvPr id="40" name="TextBox 39"/>
              <p:cNvSpPr txBox="1"/>
              <p:nvPr/>
            </p:nvSpPr>
            <p:spPr>
              <a:xfrm>
                <a:off x="7177094" y="1630585"/>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67206</a:t>
                </a:r>
              </a:p>
            </p:txBody>
          </p:sp>
          <p:sp>
            <p:nvSpPr>
              <p:cNvPr id="41" name="TextBox 40"/>
              <p:cNvSpPr txBox="1"/>
              <p:nvPr/>
            </p:nvSpPr>
            <p:spPr>
              <a:xfrm>
                <a:off x="6437681" y="810470"/>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67220</a:t>
                </a:r>
              </a:p>
            </p:txBody>
          </p:sp>
          <p:sp>
            <p:nvSpPr>
              <p:cNvPr id="42" name="TextBox 41"/>
              <p:cNvSpPr txBox="1"/>
              <p:nvPr/>
            </p:nvSpPr>
            <p:spPr>
              <a:xfrm>
                <a:off x="5246000" y="1622449"/>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67203</a:t>
                </a:r>
              </a:p>
            </p:txBody>
          </p:sp>
          <p:sp>
            <p:nvSpPr>
              <p:cNvPr id="43" name="TextBox 42"/>
              <p:cNvSpPr txBox="1"/>
              <p:nvPr/>
            </p:nvSpPr>
            <p:spPr>
              <a:xfrm>
                <a:off x="5904115" y="1621999"/>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67214</a:t>
                </a:r>
              </a:p>
            </p:txBody>
          </p:sp>
          <p:sp>
            <p:nvSpPr>
              <p:cNvPr id="44" name="TextBox 43"/>
              <p:cNvSpPr txBox="1"/>
              <p:nvPr/>
            </p:nvSpPr>
            <p:spPr>
              <a:xfrm>
                <a:off x="5651724" y="1938040"/>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67202</a:t>
                </a:r>
              </a:p>
            </p:txBody>
          </p:sp>
          <p:sp>
            <p:nvSpPr>
              <p:cNvPr id="45" name="TextBox 44"/>
              <p:cNvSpPr txBox="1"/>
              <p:nvPr/>
            </p:nvSpPr>
            <p:spPr>
              <a:xfrm>
                <a:off x="6423264" y="1636748"/>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67208</a:t>
                </a:r>
              </a:p>
            </p:txBody>
          </p:sp>
          <p:sp>
            <p:nvSpPr>
              <p:cNvPr id="46" name="TextBox 45"/>
              <p:cNvSpPr txBox="1"/>
              <p:nvPr/>
            </p:nvSpPr>
            <p:spPr>
              <a:xfrm>
                <a:off x="5254476" y="2282867"/>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67213</a:t>
                </a:r>
              </a:p>
            </p:txBody>
          </p:sp>
          <p:sp>
            <p:nvSpPr>
              <p:cNvPr id="47" name="TextBox 46"/>
              <p:cNvSpPr txBox="1"/>
              <p:nvPr/>
            </p:nvSpPr>
            <p:spPr>
              <a:xfrm>
                <a:off x="5906247" y="2285305"/>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67211</a:t>
                </a:r>
              </a:p>
            </p:txBody>
          </p:sp>
          <p:sp>
            <p:nvSpPr>
              <p:cNvPr id="48" name="TextBox 47"/>
              <p:cNvSpPr txBox="1"/>
              <p:nvPr/>
            </p:nvSpPr>
            <p:spPr>
              <a:xfrm>
                <a:off x="6427072" y="2288101"/>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67218</a:t>
                </a:r>
              </a:p>
            </p:txBody>
          </p:sp>
          <p:sp>
            <p:nvSpPr>
              <p:cNvPr id="49" name="TextBox 48"/>
              <p:cNvSpPr txBox="1"/>
              <p:nvPr/>
            </p:nvSpPr>
            <p:spPr>
              <a:xfrm>
                <a:off x="7163439" y="2297507"/>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67207</a:t>
                </a:r>
              </a:p>
            </p:txBody>
          </p:sp>
          <p:sp>
            <p:nvSpPr>
              <p:cNvPr id="50" name="TextBox 49"/>
              <p:cNvSpPr txBox="1"/>
              <p:nvPr/>
            </p:nvSpPr>
            <p:spPr>
              <a:xfrm>
                <a:off x="5267633" y="3175794"/>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67217</a:t>
                </a:r>
              </a:p>
            </p:txBody>
          </p:sp>
          <p:sp>
            <p:nvSpPr>
              <p:cNvPr id="51" name="TextBox 50"/>
              <p:cNvSpPr txBox="1"/>
              <p:nvPr/>
            </p:nvSpPr>
            <p:spPr>
              <a:xfrm>
                <a:off x="5960412" y="3335484"/>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67216</a:t>
                </a:r>
              </a:p>
            </p:txBody>
          </p:sp>
          <p:sp>
            <p:nvSpPr>
              <p:cNvPr id="52" name="TextBox 51"/>
              <p:cNvSpPr txBox="1"/>
              <p:nvPr/>
            </p:nvSpPr>
            <p:spPr>
              <a:xfrm>
                <a:off x="6358529" y="3035048"/>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67210</a:t>
                </a:r>
              </a:p>
            </p:txBody>
          </p:sp>
          <p:sp>
            <p:nvSpPr>
              <p:cNvPr id="53" name="TextBox 52"/>
              <p:cNvSpPr txBox="1"/>
              <p:nvPr/>
            </p:nvSpPr>
            <p:spPr>
              <a:xfrm>
                <a:off x="7251504" y="2864972"/>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67210</a:t>
                </a:r>
              </a:p>
            </p:txBody>
          </p:sp>
          <p:sp>
            <p:nvSpPr>
              <p:cNvPr id="8" name="Oval 7"/>
              <p:cNvSpPr>
                <a:spLocks noChangeAspect="1"/>
              </p:cNvSpPr>
              <p:nvPr/>
            </p:nvSpPr>
            <p:spPr>
              <a:xfrm>
                <a:off x="8514100" y="2095335"/>
                <a:ext cx="1865350" cy="1865350"/>
              </a:xfrm>
              <a:prstGeom prst="ellipse">
                <a:avLst/>
              </a:prstGeom>
              <a:no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9" name="Group 58"/>
            <p:cNvGrpSpPr/>
            <p:nvPr/>
          </p:nvGrpSpPr>
          <p:grpSpPr>
            <a:xfrm>
              <a:off x="4292195" y="406782"/>
              <a:ext cx="1400775" cy="2825539"/>
              <a:chOff x="4292195" y="406782"/>
              <a:chExt cx="1400775" cy="2825539"/>
            </a:xfrm>
          </p:grpSpPr>
          <p:sp>
            <p:nvSpPr>
              <p:cNvPr id="54" name="TextBox 53"/>
              <p:cNvSpPr txBox="1"/>
              <p:nvPr/>
            </p:nvSpPr>
            <p:spPr>
              <a:xfrm>
                <a:off x="4449491" y="3028010"/>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67215</a:t>
                </a:r>
              </a:p>
            </p:txBody>
          </p:sp>
          <p:sp>
            <p:nvSpPr>
              <p:cNvPr id="55" name="TextBox 54"/>
              <p:cNvSpPr txBox="1"/>
              <p:nvPr/>
            </p:nvSpPr>
            <p:spPr>
              <a:xfrm>
                <a:off x="4323917" y="2251201"/>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67209</a:t>
                </a:r>
              </a:p>
            </p:txBody>
          </p:sp>
          <p:sp>
            <p:nvSpPr>
              <p:cNvPr id="56" name="TextBox 55"/>
              <p:cNvSpPr txBox="1"/>
              <p:nvPr/>
            </p:nvSpPr>
            <p:spPr>
              <a:xfrm>
                <a:off x="4292195" y="1656690"/>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67212</a:t>
                </a:r>
              </a:p>
            </p:txBody>
          </p:sp>
          <p:sp>
            <p:nvSpPr>
              <p:cNvPr id="57" name="TextBox 56"/>
              <p:cNvSpPr txBox="1"/>
              <p:nvPr/>
            </p:nvSpPr>
            <p:spPr>
              <a:xfrm>
                <a:off x="4530026" y="883649"/>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67205</a:t>
                </a:r>
              </a:p>
            </p:txBody>
          </p:sp>
          <p:sp>
            <p:nvSpPr>
              <p:cNvPr id="58" name="TextBox 57"/>
              <p:cNvSpPr txBox="1"/>
              <p:nvPr/>
            </p:nvSpPr>
            <p:spPr>
              <a:xfrm>
                <a:off x="5267633" y="406782"/>
                <a:ext cx="425337" cy="20431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67204</a:t>
                </a:r>
              </a:p>
            </p:txBody>
          </p:sp>
        </p:grpSp>
      </p:grpSp>
      <p:sp>
        <p:nvSpPr>
          <p:cNvPr id="73" name="TextBox 72"/>
          <p:cNvSpPr txBox="1"/>
          <p:nvPr/>
        </p:nvSpPr>
        <p:spPr>
          <a:xfrm>
            <a:off x="8952716" y="1141225"/>
            <a:ext cx="2013474" cy="395151"/>
          </a:xfrm>
          <a:prstGeom prst="roundRect">
            <a:avLst/>
          </a:prstGeom>
          <a:solidFill>
            <a:srgbClr val="00519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Sedgwick County, KS</a:t>
            </a: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451" y="5907802"/>
            <a:ext cx="1332612" cy="886743"/>
          </a:xfrm>
          <a:prstGeom prst="rect">
            <a:avLst/>
          </a:prstGeom>
        </p:spPr>
      </p:pic>
      <p:cxnSp>
        <p:nvCxnSpPr>
          <p:cNvPr id="62" name="Straight Connector 61"/>
          <p:cNvCxnSpPr/>
          <p:nvPr/>
        </p:nvCxnSpPr>
        <p:spPr>
          <a:xfrm>
            <a:off x="-257" y="6334770"/>
            <a:ext cx="783236" cy="1"/>
          </a:xfrm>
          <a:prstGeom prst="line">
            <a:avLst/>
          </a:prstGeom>
          <a:ln w="57150">
            <a:solidFill>
              <a:srgbClr val="005191"/>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793939" y="6322824"/>
            <a:ext cx="6995945" cy="62027"/>
          </a:xfrm>
          <a:prstGeom prst="rect">
            <a:avLst/>
          </a:prstGeom>
        </p:spPr>
      </p:pic>
      <p:cxnSp>
        <p:nvCxnSpPr>
          <p:cNvPr id="64" name="Straight Connector 63"/>
          <p:cNvCxnSpPr/>
          <p:nvPr/>
        </p:nvCxnSpPr>
        <p:spPr>
          <a:xfrm>
            <a:off x="11265630" y="6351174"/>
            <a:ext cx="926370" cy="2662"/>
          </a:xfrm>
          <a:prstGeom prst="line">
            <a:avLst/>
          </a:prstGeom>
          <a:ln w="57150">
            <a:solidFill>
              <a:srgbClr val="00519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84" y="6199329"/>
            <a:ext cx="1818349" cy="309014"/>
          </a:xfrm>
          <a:prstGeom prst="rect">
            <a:avLst/>
          </a:prstGeom>
        </p:spPr>
      </p:pic>
      <p:sp>
        <p:nvSpPr>
          <p:cNvPr id="2" name="TextBox 1">
            <a:extLst>
              <a:ext uri="{FF2B5EF4-FFF2-40B4-BE49-F238E27FC236}">
                <a16:creationId xmlns:a16="http://schemas.microsoft.com/office/drawing/2014/main" id="{599C3595-3BDC-4E62-AB40-1D7974A7401D}"/>
              </a:ext>
            </a:extLst>
          </p:cNvPr>
          <p:cNvSpPr txBox="1"/>
          <p:nvPr/>
        </p:nvSpPr>
        <p:spPr>
          <a:xfrm>
            <a:off x="702198" y="3044911"/>
            <a:ext cx="3051427" cy="338554"/>
          </a:xfrm>
          <a:prstGeom prst="rect">
            <a:avLst/>
          </a:prstGeom>
          <a:noFill/>
        </p:spPr>
        <p:txBody>
          <a:bodyPr wrap="square" rtlCol="0">
            <a:spAutoFit/>
          </a:bodyPr>
          <a:lstStyle/>
          <a:p>
            <a:r>
              <a:rPr lang="en-US" sz="1600" i="1" dirty="0">
                <a:highlight>
                  <a:srgbClr val="FFFF00"/>
                </a:highlight>
              </a:rPr>
              <a:t>Shocker Neighborhood zip codes</a:t>
            </a:r>
          </a:p>
        </p:txBody>
      </p:sp>
    </p:spTree>
    <p:extLst>
      <p:ext uri="{BB962C8B-B14F-4D97-AF65-F5344CB8AC3E}">
        <p14:creationId xmlns:p14="http://schemas.microsoft.com/office/powerpoint/2010/main" val="210491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678ACF-9632-4D87-92E0-CC303207B12F}"/>
              </a:ext>
            </a:extLst>
          </p:cNvPr>
          <p:cNvSpPr>
            <a:spLocks noGrp="1"/>
          </p:cNvSpPr>
          <p:nvPr>
            <p:ph type="title" idx="4294967295"/>
          </p:nvPr>
        </p:nvSpPr>
        <p:spPr>
          <a:xfrm>
            <a:off x="3692525" y="365125"/>
            <a:ext cx="8075905" cy="812643"/>
          </a:xfrm>
        </p:spPr>
        <p:txBody>
          <a:bodyPr/>
          <a:lstStyle/>
          <a:p>
            <a:pPr algn="ctr"/>
            <a:r>
              <a:rPr lang="en-US">
                <a:solidFill>
                  <a:srgbClr val="539ED0"/>
                </a:solidFill>
              </a:rPr>
              <a:t>HOMELESS SERVICES</a:t>
            </a:r>
          </a:p>
        </p:txBody>
      </p:sp>
      <p:sp>
        <p:nvSpPr>
          <p:cNvPr id="8" name="Text Placeholder 2">
            <a:extLst>
              <a:ext uri="{FF2B5EF4-FFF2-40B4-BE49-F238E27FC236}">
                <a16:creationId xmlns:a16="http://schemas.microsoft.com/office/drawing/2014/main" id="{6748277F-6034-4F71-A66B-B5C90636D3B1}"/>
              </a:ext>
            </a:extLst>
          </p:cNvPr>
          <p:cNvSpPr txBox="1">
            <a:spLocks/>
          </p:cNvSpPr>
          <p:nvPr/>
        </p:nvSpPr>
        <p:spPr>
          <a:xfrm>
            <a:off x="3500918" y="1186412"/>
            <a:ext cx="8267512" cy="1517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United Way is the backbone organization of Impact ICT – Continuum of Care, a coalition of 170+ people working to make homelessness rare, brief and nonrecurring. </a:t>
            </a: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2021…</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AE19BE06-D873-45A2-BBBD-F2F20996305C}"/>
              </a:ext>
            </a:extLst>
          </p:cNvPr>
          <p:cNvSpPr txBox="1"/>
          <p:nvPr/>
        </p:nvSpPr>
        <p:spPr>
          <a:xfrm>
            <a:off x="3131846" y="3096923"/>
            <a:ext cx="27985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individuals were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identified as homeless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through the annual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point in time count.</a:t>
            </a:r>
          </a:p>
        </p:txBody>
      </p:sp>
      <p:sp>
        <p:nvSpPr>
          <p:cNvPr id="22" name="Rectangle 21">
            <a:extLst>
              <a:ext uri="{FF2B5EF4-FFF2-40B4-BE49-F238E27FC236}">
                <a16:creationId xmlns:a16="http://schemas.microsoft.com/office/drawing/2014/main" id="{9F2795ED-9D35-4A26-AEBD-229DB398D311}"/>
              </a:ext>
            </a:extLst>
          </p:cNvPr>
          <p:cNvSpPr/>
          <p:nvPr/>
        </p:nvSpPr>
        <p:spPr>
          <a:xfrm>
            <a:off x="4028712" y="2380393"/>
            <a:ext cx="1004838" cy="707886"/>
          </a:xfrm>
          <a:prstGeom prst="rect">
            <a:avLst/>
          </a:prstGeom>
          <a:solidFill>
            <a:srgbClr val="539ED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419</a:t>
            </a:r>
            <a:endParaRPr kumimoji="0" lang="en-US" sz="4000" b="0" i="0" u="none" strike="noStrike" kern="1200" cap="none" spc="0" normalizeH="0" baseline="0" noProof="0">
              <a:ln>
                <a:noFill/>
              </a:ln>
              <a:solidFill>
                <a:prstClr val="white"/>
              </a:solidFill>
              <a:effectLst/>
              <a:uLnTx/>
              <a:uFillTx/>
              <a:latin typeface="Arial" panose="020B0604020202020204"/>
              <a:ea typeface="+mn-ea"/>
              <a:cs typeface="Calibri"/>
            </a:endParaRPr>
          </a:p>
        </p:txBody>
      </p:sp>
      <p:pic>
        <p:nvPicPr>
          <p:cNvPr id="3" name="Picture 2">
            <a:extLst>
              <a:ext uri="{FF2B5EF4-FFF2-40B4-BE49-F238E27FC236}">
                <a16:creationId xmlns:a16="http://schemas.microsoft.com/office/drawing/2014/main" id="{77C481B0-6663-4CBF-3A03-A2C91864E9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50" y="0"/>
            <a:ext cx="3048000" cy="6858000"/>
          </a:xfrm>
          <a:prstGeom prst="rect">
            <a:avLst/>
          </a:prstGeom>
        </p:spPr>
      </p:pic>
      <p:sp>
        <p:nvSpPr>
          <p:cNvPr id="4" name="TextBox 3">
            <a:extLst>
              <a:ext uri="{FF2B5EF4-FFF2-40B4-BE49-F238E27FC236}">
                <a16:creationId xmlns:a16="http://schemas.microsoft.com/office/drawing/2014/main" id="{D106483E-11C5-7FB7-5EE6-1956DE5BFDF7}"/>
              </a:ext>
            </a:extLst>
          </p:cNvPr>
          <p:cNvSpPr txBox="1"/>
          <p:nvPr/>
        </p:nvSpPr>
        <p:spPr>
          <a:xfrm>
            <a:off x="5838976" y="3100198"/>
            <a:ext cx="36001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individuals were served by IMPACT ICT - CoC members through emergency shelter, transitional housing, street outreach and housing services.</a:t>
            </a:r>
          </a:p>
        </p:txBody>
      </p:sp>
      <p:sp>
        <p:nvSpPr>
          <p:cNvPr id="7" name="Rectangle 6">
            <a:extLst>
              <a:ext uri="{FF2B5EF4-FFF2-40B4-BE49-F238E27FC236}">
                <a16:creationId xmlns:a16="http://schemas.microsoft.com/office/drawing/2014/main" id="{AC4AB60A-B3C8-2393-9A8A-96E13F8569E3}"/>
              </a:ext>
            </a:extLst>
          </p:cNvPr>
          <p:cNvSpPr/>
          <p:nvPr/>
        </p:nvSpPr>
        <p:spPr>
          <a:xfrm>
            <a:off x="6967674" y="2377989"/>
            <a:ext cx="1345206" cy="707886"/>
          </a:xfrm>
          <a:prstGeom prst="rect">
            <a:avLst/>
          </a:prstGeom>
          <a:solidFill>
            <a:srgbClr val="539ED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2,752</a:t>
            </a:r>
            <a:endParaRPr kumimoji="0" lang="en-US" sz="4000" b="0" i="0" u="none" strike="noStrike" kern="1200" cap="none" spc="0" normalizeH="0" baseline="0" noProof="0">
              <a:ln>
                <a:noFill/>
              </a:ln>
              <a:solidFill>
                <a:prstClr val="white"/>
              </a:solidFill>
              <a:effectLst/>
              <a:uLnTx/>
              <a:uFillTx/>
              <a:latin typeface="Arial" panose="020B0604020202020204"/>
              <a:ea typeface="+mn-ea"/>
              <a:cs typeface="Calibri"/>
            </a:endParaRPr>
          </a:p>
        </p:txBody>
      </p:sp>
      <p:sp>
        <p:nvSpPr>
          <p:cNvPr id="10" name="TextBox 9">
            <a:extLst>
              <a:ext uri="{FF2B5EF4-FFF2-40B4-BE49-F238E27FC236}">
                <a16:creationId xmlns:a16="http://schemas.microsoft.com/office/drawing/2014/main" id="{38D01B7A-B19E-4E6C-5092-31CC156C9D77}"/>
              </a:ext>
            </a:extLst>
          </p:cNvPr>
          <p:cNvSpPr txBox="1"/>
          <p:nvPr/>
        </p:nvSpPr>
        <p:spPr>
          <a:xfrm>
            <a:off x="3355881" y="5553131"/>
            <a:ext cx="4206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Average days of homelessness per person – down a full week since 2020. </a:t>
            </a:r>
          </a:p>
        </p:txBody>
      </p:sp>
      <p:sp>
        <p:nvSpPr>
          <p:cNvPr id="12" name="Rectangle 11">
            <a:extLst>
              <a:ext uri="{FF2B5EF4-FFF2-40B4-BE49-F238E27FC236}">
                <a16:creationId xmlns:a16="http://schemas.microsoft.com/office/drawing/2014/main" id="{4F08421F-D200-338E-1C6C-B8CAE21CE972}"/>
              </a:ext>
            </a:extLst>
          </p:cNvPr>
          <p:cNvSpPr/>
          <p:nvPr/>
        </p:nvSpPr>
        <p:spPr>
          <a:xfrm>
            <a:off x="9962549" y="2348255"/>
            <a:ext cx="1345206" cy="707886"/>
          </a:xfrm>
          <a:prstGeom prst="rect">
            <a:avLst/>
          </a:prstGeom>
          <a:solidFill>
            <a:srgbClr val="539ED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1,128</a:t>
            </a:r>
            <a:endParaRPr kumimoji="0" lang="en-US" sz="4000" b="0" i="0" u="none" strike="noStrike" kern="1200" cap="none" spc="0" normalizeH="0" baseline="0" noProof="0">
              <a:ln>
                <a:noFill/>
              </a:ln>
              <a:solidFill>
                <a:prstClr val="white"/>
              </a:solidFill>
              <a:effectLst/>
              <a:uLnTx/>
              <a:uFillTx/>
              <a:latin typeface="Arial" panose="020B0604020202020204"/>
              <a:ea typeface="+mn-ea"/>
              <a:cs typeface="Calibri"/>
            </a:endParaRPr>
          </a:p>
        </p:txBody>
      </p:sp>
      <p:sp>
        <p:nvSpPr>
          <p:cNvPr id="14" name="Rectangle 13">
            <a:extLst>
              <a:ext uri="{FF2B5EF4-FFF2-40B4-BE49-F238E27FC236}">
                <a16:creationId xmlns:a16="http://schemas.microsoft.com/office/drawing/2014/main" id="{2E460AA6-9E2F-9A7D-7027-97CEAE413291}"/>
              </a:ext>
            </a:extLst>
          </p:cNvPr>
          <p:cNvSpPr/>
          <p:nvPr/>
        </p:nvSpPr>
        <p:spPr>
          <a:xfrm>
            <a:off x="4786415" y="4761267"/>
            <a:ext cx="715225" cy="707886"/>
          </a:xfrm>
          <a:prstGeom prst="rect">
            <a:avLst/>
          </a:prstGeom>
          <a:solidFill>
            <a:srgbClr val="539ED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70</a:t>
            </a:r>
            <a:endParaRPr kumimoji="0" lang="en-US" sz="4000" b="0" i="0" u="none" strike="noStrike" kern="1200" cap="none" spc="0" normalizeH="0" baseline="0" noProof="0">
              <a:ln>
                <a:noFill/>
              </a:ln>
              <a:solidFill>
                <a:prstClr val="white"/>
              </a:solidFill>
              <a:effectLst/>
              <a:uLnTx/>
              <a:uFillTx/>
              <a:latin typeface="Arial" panose="020B0604020202020204"/>
              <a:ea typeface="+mn-ea"/>
              <a:cs typeface="Calibri"/>
            </a:endParaRPr>
          </a:p>
        </p:txBody>
      </p:sp>
      <p:sp>
        <p:nvSpPr>
          <p:cNvPr id="17" name="TextBox 16">
            <a:extLst>
              <a:ext uri="{FF2B5EF4-FFF2-40B4-BE49-F238E27FC236}">
                <a16:creationId xmlns:a16="http://schemas.microsoft.com/office/drawing/2014/main" id="{C35660AC-D8F1-9CEF-71A0-5337DA44F6B0}"/>
              </a:ext>
            </a:extLst>
          </p:cNvPr>
          <p:cNvSpPr txBox="1"/>
          <p:nvPr/>
        </p:nvSpPr>
        <p:spPr>
          <a:xfrm>
            <a:off x="9530536" y="3083023"/>
            <a:ext cx="22378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individuals were </a:t>
            </a:r>
            <a:b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housed or kept in housing. </a:t>
            </a:r>
          </a:p>
        </p:txBody>
      </p:sp>
      <p:sp>
        <p:nvSpPr>
          <p:cNvPr id="23" name="TextBox 22">
            <a:extLst>
              <a:ext uri="{FF2B5EF4-FFF2-40B4-BE49-F238E27FC236}">
                <a16:creationId xmlns:a16="http://schemas.microsoft.com/office/drawing/2014/main" id="{93012AF0-6136-F2D1-23D3-37C608D75E39}"/>
              </a:ext>
            </a:extLst>
          </p:cNvPr>
          <p:cNvSpPr txBox="1"/>
          <p:nvPr/>
        </p:nvSpPr>
        <p:spPr>
          <a:xfrm>
            <a:off x="7562155" y="5506550"/>
            <a:ext cx="42062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Grant from HUD, submitted by United Way with the help of the coalition, was renewed to fund 14 vital homeless service programs in Sedgwick County.</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9" name="Rectangle 28">
            <a:extLst>
              <a:ext uri="{FF2B5EF4-FFF2-40B4-BE49-F238E27FC236}">
                <a16:creationId xmlns:a16="http://schemas.microsoft.com/office/drawing/2014/main" id="{79EC2741-9A63-53D7-56F4-ABB0E3E7AFB4}"/>
              </a:ext>
            </a:extLst>
          </p:cNvPr>
          <p:cNvSpPr/>
          <p:nvPr/>
        </p:nvSpPr>
        <p:spPr>
          <a:xfrm>
            <a:off x="8282400" y="4726195"/>
            <a:ext cx="3025355" cy="707886"/>
          </a:xfrm>
          <a:prstGeom prst="rect">
            <a:avLst/>
          </a:prstGeom>
          <a:solidFill>
            <a:srgbClr val="539ED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$2.8 MILLION</a:t>
            </a:r>
            <a:endParaRPr kumimoji="0" lang="en-US" sz="4000" b="0" i="0" u="none" strike="noStrike" kern="1200" cap="none" spc="0" normalizeH="0" baseline="0" noProof="0">
              <a:ln>
                <a:noFill/>
              </a:ln>
              <a:solidFill>
                <a:prstClr val="white"/>
              </a:solidFill>
              <a:effectLst/>
              <a:uLnTx/>
              <a:uFillTx/>
              <a:latin typeface="Arial" panose="020B0604020202020204"/>
              <a:ea typeface="+mn-ea"/>
              <a:cs typeface="Calibri"/>
            </a:endParaRPr>
          </a:p>
        </p:txBody>
      </p:sp>
    </p:spTree>
    <p:extLst>
      <p:ext uri="{BB962C8B-B14F-4D97-AF65-F5344CB8AC3E}">
        <p14:creationId xmlns:p14="http://schemas.microsoft.com/office/powerpoint/2010/main" val="7214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5340" y="309057"/>
            <a:ext cx="9893300" cy="920912"/>
          </a:xfrm>
        </p:spPr>
        <p:txBody>
          <a:bodyPr/>
          <a:lstStyle/>
          <a:p>
            <a:r>
              <a:rPr lang="en-US" dirty="0">
                <a:latin typeface="Arial Narrow"/>
                <a:cs typeface="Arial"/>
              </a:rPr>
              <a:t>IMPACT- ICT CONTINUUM OF CARE</a:t>
            </a:r>
            <a:endParaRPr lang="en-US" dirty="0"/>
          </a:p>
        </p:txBody>
      </p:sp>
      <p:sp>
        <p:nvSpPr>
          <p:cNvPr id="14" name="TextBox 13">
            <a:extLst>
              <a:ext uri="{FF2B5EF4-FFF2-40B4-BE49-F238E27FC236}">
                <a16:creationId xmlns:a16="http://schemas.microsoft.com/office/drawing/2014/main" id="{C2B36031-850A-2E09-E86E-9713C6538744}"/>
              </a:ext>
            </a:extLst>
          </p:cNvPr>
          <p:cNvSpPr txBox="1"/>
          <p:nvPr/>
        </p:nvSpPr>
        <p:spPr>
          <a:xfrm>
            <a:off x="752014" y="1213771"/>
            <a:ext cx="105508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panose="020B0604020202020204"/>
                <a:ea typeface="+mn-ea"/>
                <a:cs typeface="+mn-cs"/>
              </a:rPr>
              <a:t>A Community-led and Coordinated effort to </a:t>
            </a:r>
            <a:r>
              <a:rPr kumimoji="0" lang="en-US" sz="2800" b="0" i="0" u="sng" strike="noStrike" kern="1200" cap="none" spc="0" normalizeH="0" baseline="0" noProof="0" dirty="0">
                <a:ln>
                  <a:noFill/>
                </a:ln>
                <a:effectLst/>
                <a:uLnTx/>
                <a:uFillTx/>
                <a:latin typeface="Arial" panose="020B0604020202020204"/>
                <a:ea typeface="+mn-ea"/>
                <a:cs typeface="+mn-cs"/>
              </a:rPr>
              <a:t>end homelessness</a:t>
            </a:r>
            <a:r>
              <a:rPr kumimoji="0" lang="en-US" sz="2800" b="0" i="0" u="none" strike="noStrike" kern="1200" cap="none" spc="0" normalizeH="0" baseline="0" noProof="0" dirty="0">
                <a:ln>
                  <a:noFill/>
                </a:ln>
                <a:effectLst/>
                <a:uLnTx/>
                <a:uFillTx/>
                <a:latin typeface="Arial" panose="020B0604020202020204"/>
                <a:ea typeface="+mn-ea"/>
                <a:cs typeface="+mn-cs"/>
              </a:rPr>
              <a:t> in Wichita-Sedgwick County through Federal, State, and Local Resources. </a:t>
            </a:r>
          </a:p>
        </p:txBody>
      </p:sp>
      <p:pic>
        <p:nvPicPr>
          <p:cNvPr id="3" name="Picture 2" descr="Icon&#10;&#10;Description automatically generated">
            <a:extLst>
              <a:ext uri="{FF2B5EF4-FFF2-40B4-BE49-F238E27FC236}">
                <a16:creationId xmlns:a16="http://schemas.microsoft.com/office/drawing/2014/main" id="{6D5A1448-6B78-8567-B16D-0B92C62AE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121" y="2337657"/>
            <a:ext cx="1608486" cy="1569661"/>
          </a:xfrm>
          <a:prstGeom prst="rect">
            <a:avLst/>
          </a:prstGeom>
        </p:spPr>
      </p:pic>
      <p:sp>
        <p:nvSpPr>
          <p:cNvPr id="4" name="Title 1">
            <a:extLst>
              <a:ext uri="{FF2B5EF4-FFF2-40B4-BE49-F238E27FC236}">
                <a16:creationId xmlns:a16="http://schemas.microsoft.com/office/drawing/2014/main" id="{12B7CA4F-B5D0-EA37-A47A-2E4B8A631816}"/>
              </a:ext>
            </a:extLst>
          </p:cNvPr>
          <p:cNvSpPr>
            <a:spLocks noGrp="1"/>
          </p:cNvSpPr>
          <p:nvPr/>
        </p:nvSpPr>
        <p:spPr>
          <a:xfrm>
            <a:off x="1382997" y="2878388"/>
            <a:ext cx="8344124" cy="920912"/>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1" kern="1200">
                <a:solidFill>
                  <a:srgbClr val="005191"/>
                </a:solidFill>
                <a:latin typeface="Arial Narrow" panose="020B0606020202030204" pitchFamily="34" charset="0"/>
                <a:ea typeface="+mj-ea"/>
                <a:cs typeface="Arial" panose="020B0604020202020204" pitchFamily="34" charset="0"/>
              </a:defRPr>
            </a:lvl1pPr>
          </a:lstStyle>
          <a:p>
            <a:pPr algn="ctr"/>
            <a:r>
              <a:rPr lang="en-US" sz="3600" dirty="0"/>
              <a:t>WHAT DOES “MISSION ACCOMPLISHED” LOOK LIKE? </a:t>
            </a:r>
          </a:p>
        </p:txBody>
      </p:sp>
      <p:sp>
        <p:nvSpPr>
          <p:cNvPr id="5" name="TextBox 1">
            <a:extLst>
              <a:ext uri="{FF2B5EF4-FFF2-40B4-BE49-F238E27FC236}">
                <a16:creationId xmlns:a16="http://schemas.microsoft.com/office/drawing/2014/main" id="{06B67941-B415-ADD0-DFFD-D72B03BFBEB0}"/>
              </a:ext>
            </a:extLst>
          </p:cNvPr>
          <p:cNvSpPr txBox="1"/>
          <p:nvPr/>
        </p:nvSpPr>
        <p:spPr>
          <a:xfrm>
            <a:off x="1323577" y="4002302"/>
            <a:ext cx="981916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Functional Zero – we have more people </a:t>
            </a:r>
            <a:r>
              <a:rPr lang="en-US" sz="3200" i="1" dirty="0"/>
              <a:t>leaving</a:t>
            </a:r>
            <a:r>
              <a:rPr lang="en-US" sz="3200" dirty="0"/>
              <a:t> homelessness than we have </a:t>
            </a:r>
            <a:r>
              <a:rPr lang="en-US" sz="3200" i="1" dirty="0"/>
              <a:t>entering</a:t>
            </a:r>
            <a:r>
              <a:rPr lang="en-US" sz="3200" dirty="0"/>
              <a:t> homelessness</a:t>
            </a:r>
          </a:p>
          <a:p>
            <a:endParaRPr lang="en-US" sz="3200" dirty="0"/>
          </a:p>
        </p:txBody>
      </p:sp>
      <p:sp>
        <p:nvSpPr>
          <p:cNvPr id="6" name="TextBox 1">
            <a:extLst>
              <a:ext uri="{FF2B5EF4-FFF2-40B4-BE49-F238E27FC236}">
                <a16:creationId xmlns:a16="http://schemas.microsoft.com/office/drawing/2014/main" id="{5659AE55-7895-2449-D956-282D23FF411A}"/>
              </a:ext>
            </a:extLst>
          </p:cNvPr>
          <p:cNvSpPr txBox="1"/>
          <p:nvPr/>
        </p:nvSpPr>
        <p:spPr>
          <a:xfrm>
            <a:off x="1323576" y="5296767"/>
            <a:ext cx="9819163" cy="107721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A Quality “By Name List” – we know everyone experiencing homelessness by their name and needs</a:t>
            </a:r>
          </a:p>
        </p:txBody>
      </p:sp>
    </p:spTree>
    <p:extLst>
      <p:ext uri="{BB962C8B-B14F-4D97-AF65-F5344CB8AC3E}">
        <p14:creationId xmlns:p14="http://schemas.microsoft.com/office/powerpoint/2010/main" val="393317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2299" y="365126"/>
            <a:ext cx="10890827" cy="920912"/>
          </a:xfrm>
        </p:spPr>
        <p:txBody>
          <a:bodyPr>
            <a:noAutofit/>
          </a:bodyPr>
          <a:lstStyle/>
          <a:p>
            <a:r>
              <a:rPr lang="en-US" sz="3600"/>
              <a:t>WHAT IS THE ROADMAP TOWARDS FUNCTIONAL ZERO</a:t>
            </a:r>
          </a:p>
        </p:txBody>
      </p:sp>
      <p:sp>
        <p:nvSpPr>
          <p:cNvPr id="4" name="Subtitle 2">
            <a:extLst>
              <a:ext uri="{FF2B5EF4-FFF2-40B4-BE49-F238E27FC236}">
                <a16:creationId xmlns:a16="http://schemas.microsoft.com/office/drawing/2014/main" id="{869D7D00-6187-254B-595C-73167EA01373}"/>
              </a:ext>
            </a:extLst>
          </p:cNvPr>
          <p:cNvSpPr txBox="1">
            <a:spLocks/>
          </p:cNvSpPr>
          <p:nvPr/>
        </p:nvSpPr>
        <p:spPr>
          <a:xfrm>
            <a:off x="622299" y="1949785"/>
            <a:ext cx="9520451" cy="3435200"/>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4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
                <a:srgbClr val="005191"/>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Build Community Good Will &amp; Assess Needs and Resources</a:t>
            </a:r>
          </a:p>
          <a:p>
            <a:pPr marL="457200" marR="0" lvl="0" indent="-457200" algn="l" defTabSz="914400" rtl="0" eaLnBrk="1" fontAlgn="auto" latinLnBrk="0" hangingPunct="1">
              <a:lnSpc>
                <a:spcPct val="90000"/>
              </a:lnSpc>
              <a:spcBef>
                <a:spcPts val="1000"/>
              </a:spcBef>
              <a:spcAft>
                <a:spcPts val="0"/>
              </a:spcAft>
              <a:buClr>
                <a:srgbClr val="005191"/>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Implement staff and clear, quality procedures to assess everyone in homelessness (Coordinated Entry)</a:t>
            </a:r>
          </a:p>
          <a:p>
            <a:pPr marL="457200" marR="0" lvl="0" indent="-457200" algn="l" defTabSz="914400" rtl="0" eaLnBrk="1" fontAlgn="auto" latinLnBrk="0" hangingPunct="1">
              <a:lnSpc>
                <a:spcPct val="90000"/>
              </a:lnSpc>
              <a:spcBef>
                <a:spcPts val="1000"/>
              </a:spcBef>
              <a:spcAft>
                <a:spcPts val="0"/>
              </a:spcAft>
              <a:buClr>
                <a:srgbClr val="005191"/>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Reach Functional Zero for one subpopulation</a:t>
            </a:r>
          </a:p>
          <a:p>
            <a:pPr marL="457200" marR="0" lvl="0" indent="-457200" algn="l" defTabSz="914400" rtl="0" eaLnBrk="1" fontAlgn="auto" latinLnBrk="0" hangingPunct="1">
              <a:lnSpc>
                <a:spcPct val="90000"/>
              </a:lnSpc>
              <a:spcBef>
                <a:spcPts val="1000"/>
              </a:spcBef>
              <a:spcAft>
                <a:spcPts val="0"/>
              </a:spcAft>
              <a:buClr>
                <a:srgbClr val="005191"/>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Reflect and reach Functional Zero for the next subpopulation</a:t>
            </a:r>
          </a:p>
          <a:p>
            <a:pPr marL="457200" marR="0" lvl="0" indent="-457200" algn="l" defTabSz="914400" rtl="0" eaLnBrk="1" fontAlgn="auto" latinLnBrk="0" hangingPunct="1">
              <a:lnSpc>
                <a:spcPct val="90000"/>
              </a:lnSpc>
              <a:spcBef>
                <a:spcPts val="1000"/>
              </a:spcBef>
              <a:spcAft>
                <a:spcPts val="0"/>
              </a:spcAft>
              <a:buClr>
                <a:srgbClr val="005191"/>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Shift excess resources to Preventing Homelessness</a:t>
            </a:r>
          </a:p>
        </p:txBody>
      </p:sp>
    </p:spTree>
    <p:extLst>
      <p:ext uri="{BB962C8B-B14F-4D97-AF65-F5344CB8AC3E}">
        <p14:creationId xmlns:p14="http://schemas.microsoft.com/office/powerpoint/2010/main" val="17852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117078"/>
            <a:ext cx="10515600" cy="1325563"/>
          </a:xfrm>
        </p:spPr>
        <p:txBody>
          <a:bodyPr>
            <a:normAutofit/>
          </a:bodyPr>
          <a:lstStyle/>
          <a:p>
            <a:r>
              <a:rPr lang="en-US" sz="4000" dirty="0"/>
              <a:t>FUNDING UNITED WAY FOR THE COMMON GOOD</a:t>
            </a:r>
          </a:p>
        </p:txBody>
      </p:sp>
      <p:pic>
        <p:nvPicPr>
          <p:cNvPr id="15" name="Picture 14" descr="A picture containing text, clipart&#10;&#10;Description automatically generated">
            <a:extLst>
              <a:ext uri="{FF2B5EF4-FFF2-40B4-BE49-F238E27FC236}">
                <a16:creationId xmlns:a16="http://schemas.microsoft.com/office/drawing/2014/main" id="{CE4882CB-BD59-4BD1-900C-1BD70F81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81" y="1095631"/>
            <a:ext cx="2743206" cy="1213106"/>
          </a:xfrm>
          <a:prstGeom prst="rect">
            <a:avLst/>
          </a:prstGeom>
        </p:spPr>
      </p:pic>
      <p:pic>
        <p:nvPicPr>
          <p:cNvPr id="16" name="Picture 15" descr="A picture containing text, container&#10;&#10;Description automatically generated">
            <a:extLst>
              <a:ext uri="{FF2B5EF4-FFF2-40B4-BE49-F238E27FC236}">
                <a16:creationId xmlns:a16="http://schemas.microsoft.com/office/drawing/2014/main" id="{64F8E017-20CC-4095-9966-DDD7D2350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91" y="2743457"/>
            <a:ext cx="1494705" cy="1397926"/>
          </a:xfrm>
          <a:prstGeom prst="rect">
            <a:avLst/>
          </a:prstGeom>
        </p:spPr>
      </p:pic>
      <p:pic>
        <p:nvPicPr>
          <p:cNvPr id="1026" name="Picture 2" descr="Icon&#10;&#10;Description automatically generated">
            <a:extLst>
              <a:ext uri="{FF2B5EF4-FFF2-40B4-BE49-F238E27FC236}">
                <a16:creationId xmlns:a16="http://schemas.microsoft.com/office/drawing/2014/main" id="{BBD87569-6856-4CA6-AE0E-C9EC5AA7E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632" y="4576103"/>
            <a:ext cx="976465" cy="1325564"/>
          </a:xfrm>
          <a:prstGeom prst="rect">
            <a:avLst/>
          </a:prstGeom>
          <a:noFill/>
        </p:spPr>
      </p:pic>
      <p:sp>
        <p:nvSpPr>
          <p:cNvPr id="8" name="TextBox 7">
            <a:extLst>
              <a:ext uri="{FF2B5EF4-FFF2-40B4-BE49-F238E27FC236}">
                <a16:creationId xmlns:a16="http://schemas.microsoft.com/office/drawing/2014/main" id="{6375045E-AE93-451D-9A87-A2313A02FCFE}"/>
              </a:ext>
            </a:extLst>
          </p:cNvPr>
          <p:cNvSpPr txBox="1"/>
          <p:nvPr/>
        </p:nvSpPr>
        <p:spPr>
          <a:xfrm>
            <a:off x="3468187" y="1004858"/>
            <a:ext cx="7945046" cy="1323439"/>
          </a:xfrm>
          <a:prstGeom prst="rect">
            <a:avLst/>
          </a:prstGeom>
          <a:noFill/>
        </p:spPr>
        <p:txBody>
          <a:bodyPr wrap="square">
            <a:spAutoFit/>
          </a:bodyPr>
          <a:lstStyle/>
          <a:p>
            <a:pPr algn="ctr"/>
            <a:r>
              <a:rPr lang="en-US" sz="2800" b="1" dirty="0">
                <a:latin typeface="Arial Narrow" panose="020B0606020202030204" pitchFamily="34" charset="0"/>
                <a:cs typeface="Arial" panose="020B0604020202020204" pitchFamily="34" charset="0"/>
              </a:rPr>
              <a:t>122,169 times </a:t>
            </a:r>
            <a:r>
              <a:rPr lang="en-US" sz="2800" dirty="0">
                <a:latin typeface="Arial Narrow" panose="020B0606020202030204" pitchFamily="34" charset="0"/>
                <a:cs typeface="Arial" panose="020B0604020202020204" pitchFamily="34" charset="0"/>
              </a:rPr>
              <a:t>last year United Way 211 connected </a:t>
            </a:r>
            <a:br>
              <a:rPr lang="en-US" sz="2800" dirty="0">
                <a:latin typeface="Arial Narrow" panose="020B0606020202030204" pitchFamily="34" charset="0"/>
                <a:cs typeface="Arial" panose="020B0604020202020204" pitchFamily="34" charset="0"/>
              </a:rPr>
            </a:br>
            <a:r>
              <a:rPr lang="en-US" sz="2800" dirty="0">
                <a:latin typeface="Arial Narrow" panose="020B0606020202030204" pitchFamily="34" charset="0"/>
                <a:cs typeface="Arial" panose="020B0604020202020204" pitchFamily="34" charset="0"/>
              </a:rPr>
              <a:t>Kansans to the help they needed.</a:t>
            </a:r>
          </a:p>
          <a:p>
            <a:pPr algn="ctr"/>
            <a:r>
              <a:rPr lang="en-US" sz="2400" b="1" dirty="0">
                <a:solidFill>
                  <a:schemeClr val="accent4">
                    <a:lumMod val="75000"/>
                  </a:schemeClr>
                </a:solidFill>
                <a:latin typeface="Arial Narrow" panose="020B0606020202030204" pitchFamily="34" charset="0"/>
                <a:cs typeface="Arial" panose="020B0604020202020204" pitchFamily="34" charset="0"/>
              </a:rPr>
              <a:t>8,082 in the Shocker Neighborhood</a:t>
            </a:r>
          </a:p>
        </p:txBody>
      </p:sp>
      <p:sp>
        <p:nvSpPr>
          <p:cNvPr id="9" name="Text Placeholder 2">
            <a:extLst>
              <a:ext uri="{FF2B5EF4-FFF2-40B4-BE49-F238E27FC236}">
                <a16:creationId xmlns:a16="http://schemas.microsoft.com/office/drawing/2014/main" id="{7E6F6FB5-32BC-4F48-A57B-5A24BA420083}"/>
              </a:ext>
            </a:extLst>
          </p:cNvPr>
          <p:cNvSpPr txBox="1">
            <a:spLocks/>
          </p:cNvSpPr>
          <p:nvPr/>
        </p:nvSpPr>
        <p:spPr>
          <a:xfrm>
            <a:off x="2914254" y="2724073"/>
            <a:ext cx="8498979" cy="611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Arial Narrow" panose="020B0606020202030204" pitchFamily="34" charset="0"/>
                <a:cs typeface="Arial" panose="020B0604020202020204" pitchFamily="34" charset="0"/>
              </a:rPr>
              <a:t>188 nonprofits </a:t>
            </a:r>
            <a:r>
              <a:rPr lang="en-US" dirty="0">
                <a:latin typeface="Arial Narrow" panose="020B0606020202030204" pitchFamily="34" charset="0"/>
                <a:cs typeface="Arial" panose="020B0604020202020204" pitchFamily="34" charset="0"/>
              </a:rPr>
              <a:t>saved over </a:t>
            </a:r>
            <a:r>
              <a:rPr lang="en-US" b="1" dirty="0">
                <a:latin typeface="Arial Narrow" panose="020B0606020202030204" pitchFamily="34" charset="0"/>
                <a:cs typeface="Arial" panose="020B0604020202020204" pitchFamily="34" charset="0"/>
              </a:rPr>
              <a:t>$1.19 million </a:t>
            </a:r>
            <a:r>
              <a:rPr lang="en-US" dirty="0">
                <a:latin typeface="Arial Narrow" panose="020B0606020202030204" pitchFamily="34" charset="0"/>
                <a:cs typeface="Arial" panose="020B0604020202020204" pitchFamily="34" charset="0"/>
              </a:rPr>
              <a:t>last year by shopping for free at the United Way GIV Warehouse.</a:t>
            </a:r>
          </a:p>
          <a:p>
            <a:pPr marL="0" indent="0" algn="ctr">
              <a:buFont typeface="Arial" panose="020B0604020202020204" pitchFamily="34" charset="0"/>
              <a:buNone/>
            </a:pPr>
            <a:r>
              <a:rPr lang="en-US" sz="2400" b="1" dirty="0">
                <a:solidFill>
                  <a:schemeClr val="accent1">
                    <a:lumMod val="50000"/>
                  </a:schemeClr>
                </a:solidFill>
                <a:latin typeface="Arial Narrow" panose="020B0606020202030204" pitchFamily="34" charset="0"/>
                <a:cs typeface="Arial" panose="020B0604020202020204" pitchFamily="34" charset="0"/>
              </a:rPr>
              <a:t>Do you know a nonprofit that could benefit from this program? </a:t>
            </a:r>
          </a:p>
          <a:p>
            <a:pPr marL="0" indent="0" algn="ctr">
              <a:buFont typeface="Arial" panose="020B0604020202020204" pitchFamily="34" charset="0"/>
              <a:buNone/>
            </a:pPr>
            <a:r>
              <a:rPr lang="en-US" sz="2400" b="1" dirty="0">
                <a:solidFill>
                  <a:schemeClr val="accent1">
                    <a:lumMod val="50000"/>
                  </a:schemeClr>
                </a:solidFill>
                <a:latin typeface="Arial Narrow" panose="020B0606020202030204" pitchFamily="34" charset="0"/>
                <a:cs typeface="Arial" panose="020B0604020202020204" pitchFamily="34" charset="0"/>
              </a:rPr>
              <a:t>Tell them!  </a:t>
            </a:r>
          </a:p>
        </p:txBody>
      </p:sp>
      <p:sp>
        <p:nvSpPr>
          <p:cNvPr id="11" name="Text Placeholder 2">
            <a:extLst>
              <a:ext uri="{FF2B5EF4-FFF2-40B4-BE49-F238E27FC236}">
                <a16:creationId xmlns:a16="http://schemas.microsoft.com/office/drawing/2014/main" id="{45EE3704-149E-4E6B-8B54-EBB8E3812E31}"/>
              </a:ext>
            </a:extLst>
          </p:cNvPr>
          <p:cNvSpPr txBox="1">
            <a:spLocks/>
          </p:cNvSpPr>
          <p:nvPr/>
        </p:nvSpPr>
        <p:spPr>
          <a:xfrm>
            <a:off x="2878399" y="4839152"/>
            <a:ext cx="8498979" cy="611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Arial Narrow" panose="020B0606020202030204" pitchFamily="34" charset="0"/>
                <a:cs typeface="Arial" panose="020B0604020202020204" pitchFamily="34" charset="0"/>
              </a:rPr>
              <a:t>34,734 hours </a:t>
            </a:r>
            <a:r>
              <a:rPr lang="en-US" dirty="0">
                <a:latin typeface="Arial Narrow" panose="020B0606020202030204" pitchFamily="34" charset="0"/>
                <a:cs typeface="Arial" panose="020B0604020202020204" pitchFamily="34" charset="0"/>
              </a:rPr>
              <a:t>of transformational volunteer work was coordinated by United Way last year.  </a:t>
            </a:r>
          </a:p>
          <a:p>
            <a:pPr marL="0" indent="0" algn="ctr">
              <a:buFont typeface="Arial" panose="020B0604020202020204" pitchFamily="34" charset="0"/>
              <a:buNone/>
            </a:pPr>
            <a:r>
              <a:rPr lang="en-US" sz="2400" b="1" dirty="0" err="1">
                <a:solidFill>
                  <a:schemeClr val="accent1">
                    <a:lumMod val="50000"/>
                  </a:schemeClr>
                </a:solidFill>
                <a:latin typeface="Arial Narrow" panose="020B0606020202030204" pitchFamily="34" charset="0"/>
                <a:cs typeface="Arial" panose="020B0604020202020204" pitchFamily="34" charset="0"/>
              </a:rPr>
              <a:t>VolunteerICT</a:t>
            </a:r>
            <a:r>
              <a:rPr lang="en-US" sz="2400" b="1" dirty="0">
                <a:solidFill>
                  <a:schemeClr val="accent1">
                    <a:lumMod val="50000"/>
                  </a:schemeClr>
                </a:solidFill>
                <a:latin typeface="Arial Narrow" panose="020B0606020202030204" pitchFamily="34" charset="0"/>
                <a:cs typeface="Arial" panose="020B0604020202020204" pitchFamily="34" charset="0"/>
              </a:rPr>
              <a:t>  ●  Wu’s Big Event  ●  GIV Warehouse</a:t>
            </a:r>
          </a:p>
        </p:txBody>
      </p:sp>
    </p:spTree>
    <p:extLst>
      <p:ext uri="{BB962C8B-B14F-4D97-AF65-F5344CB8AC3E}">
        <p14:creationId xmlns:p14="http://schemas.microsoft.com/office/powerpoint/2010/main" val="82495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8F94-616E-4C4F-BA85-9DAA08F3C815}"/>
              </a:ext>
            </a:extLst>
          </p:cNvPr>
          <p:cNvSpPr>
            <a:spLocks noGrp="1"/>
          </p:cNvSpPr>
          <p:nvPr>
            <p:ph type="title"/>
          </p:nvPr>
        </p:nvSpPr>
        <p:spPr>
          <a:xfrm>
            <a:off x="323551" y="278762"/>
            <a:ext cx="6434918" cy="1325563"/>
          </a:xfrm>
        </p:spPr>
        <p:txBody>
          <a:bodyPr/>
          <a:lstStyle/>
          <a:p>
            <a:r>
              <a:rPr lang="en-US" sz="4000" dirty="0">
                <a:solidFill>
                  <a:srgbClr val="FFCD00"/>
                </a:solidFill>
              </a:rPr>
              <a:t>Shockers in the Community</a:t>
            </a:r>
          </a:p>
        </p:txBody>
      </p:sp>
      <p:pic>
        <p:nvPicPr>
          <p:cNvPr id="11" name="Picture 10" descr="A blue sign with white text&#10;&#10;Description automatically generated with medium confidence">
            <a:extLst>
              <a:ext uri="{FF2B5EF4-FFF2-40B4-BE49-F238E27FC236}">
                <a16:creationId xmlns:a16="http://schemas.microsoft.com/office/drawing/2014/main" id="{DB92E8A0-4765-4826-89E2-14F919BC0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742" y="4244891"/>
            <a:ext cx="4767339" cy="984084"/>
          </a:xfrm>
          <a:prstGeom prst="rect">
            <a:avLst/>
          </a:prstGeom>
        </p:spPr>
      </p:pic>
      <p:pic>
        <p:nvPicPr>
          <p:cNvPr id="13" name="Picture 12" descr="Text&#10;&#10;Description automatically generated">
            <a:extLst>
              <a:ext uri="{FF2B5EF4-FFF2-40B4-BE49-F238E27FC236}">
                <a16:creationId xmlns:a16="http://schemas.microsoft.com/office/drawing/2014/main" id="{1E2850F0-55AD-477C-B0A7-7BE12808A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91" y="1205594"/>
            <a:ext cx="4931713" cy="1061512"/>
          </a:xfrm>
          <a:prstGeom prst="rect">
            <a:avLst/>
          </a:prstGeom>
        </p:spPr>
      </p:pic>
      <p:pic>
        <p:nvPicPr>
          <p:cNvPr id="15" name="Picture 14" descr="A black background with white text&#10;&#10;Description automatically generated with low confidence">
            <a:extLst>
              <a:ext uri="{FF2B5EF4-FFF2-40B4-BE49-F238E27FC236}">
                <a16:creationId xmlns:a16="http://schemas.microsoft.com/office/drawing/2014/main" id="{0E625AD7-E207-4CA4-AF45-26F6C840F24F}"/>
              </a:ext>
            </a:extLst>
          </p:cNvPr>
          <p:cNvPicPr>
            <a:picLocks noChangeAspect="1"/>
          </p:cNvPicPr>
          <p:nvPr/>
        </p:nvPicPr>
        <p:blipFill rotWithShape="1">
          <a:blip r:embed="rId4">
            <a:extLst>
              <a:ext uri="{28A0092B-C50C-407E-A947-70E740481C1C}">
                <a14:useLocalDpi xmlns:a14="http://schemas.microsoft.com/office/drawing/2010/main" val="0"/>
              </a:ext>
            </a:extLst>
          </a:blip>
          <a:srcRect t="12143"/>
          <a:stretch/>
        </p:blipFill>
        <p:spPr>
          <a:xfrm>
            <a:off x="6758469" y="1126673"/>
            <a:ext cx="4681887" cy="1061513"/>
          </a:xfrm>
          <a:prstGeom prst="rect">
            <a:avLst/>
          </a:prstGeom>
        </p:spPr>
      </p:pic>
      <p:cxnSp>
        <p:nvCxnSpPr>
          <p:cNvPr id="17" name="Straight Connector 16">
            <a:extLst>
              <a:ext uri="{FF2B5EF4-FFF2-40B4-BE49-F238E27FC236}">
                <a16:creationId xmlns:a16="http://schemas.microsoft.com/office/drawing/2014/main" id="{700CAE59-74F2-42FE-AC26-3B62A721A0AD}"/>
              </a:ext>
            </a:extLst>
          </p:cNvPr>
          <p:cNvCxnSpPr/>
          <p:nvPr/>
        </p:nvCxnSpPr>
        <p:spPr>
          <a:xfrm>
            <a:off x="323551" y="941543"/>
            <a:ext cx="11536755"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5CCC083-03C3-4D51-9660-5FA9F71BCD5C}"/>
              </a:ext>
            </a:extLst>
          </p:cNvPr>
          <p:cNvSpPr txBox="1"/>
          <p:nvPr/>
        </p:nvSpPr>
        <p:spPr>
          <a:xfrm>
            <a:off x="6548494" y="2208827"/>
            <a:ext cx="4891862" cy="1831271"/>
          </a:xfrm>
          <a:prstGeom prst="rect">
            <a:avLst/>
          </a:prstGeom>
          <a:noFill/>
        </p:spPr>
        <p:txBody>
          <a:bodyPr wrap="square" rtlCol="0">
            <a:spAutoFit/>
          </a:bodyPr>
          <a:lstStyle/>
          <a:p>
            <a:pPr algn="ctr"/>
            <a:r>
              <a:rPr lang="en-US" sz="2200" dirty="0">
                <a:latin typeface="Arial Narrow" panose="020B0606020202030204" pitchFamily="34" charset="0"/>
              </a:rPr>
              <a:t>On Oct 8, </a:t>
            </a:r>
            <a:r>
              <a:rPr lang="en-US" sz="2500" b="1" dirty="0">
                <a:latin typeface="Arial Narrow" panose="020B0606020202030204" pitchFamily="34" charset="0"/>
              </a:rPr>
              <a:t>155</a:t>
            </a:r>
            <a:r>
              <a:rPr lang="en-US" sz="2200" b="1" dirty="0">
                <a:latin typeface="Arial Narrow" panose="020B0606020202030204" pitchFamily="34" charset="0"/>
              </a:rPr>
              <a:t> volunteers </a:t>
            </a:r>
            <a:r>
              <a:rPr lang="en-US" sz="2200" dirty="0">
                <a:latin typeface="Arial Narrow" panose="020B0606020202030204" pitchFamily="34" charset="0"/>
              </a:rPr>
              <a:t>gave </a:t>
            </a:r>
            <a:r>
              <a:rPr lang="en-US" sz="2500" b="1" dirty="0">
                <a:latin typeface="Arial Narrow" panose="020B0606020202030204" pitchFamily="34" charset="0"/>
              </a:rPr>
              <a:t>465 </a:t>
            </a:r>
            <a:r>
              <a:rPr lang="en-US" sz="2200" b="1" dirty="0">
                <a:latin typeface="Arial Narrow" panose="020B0606020202030204" pitchFamily="34" charset="0"/>
              </a:rPr>
              <a:t>hours </a:t>
            </a:r>
            <a:r>
              <a:rPr lang="en-US" sz="2200" dirty="0">
                <a:latin typeface="Arial Narrow" panose="020B0606020202030204" pitchFamily="34" charset="0"/>
              </a:rPr>
              <a:t>of service to the nonprofit community. Servicing 15 local agencies. Since 2017, the Big Event has generated </a:t>
            </a:r>
            <a:r>
              <a:rPr lang="en-US" sz="2200" b="1" dirty="0">
                <a:latin typeface="Arial Narrow" panose="020B0606020202030204" pitchFamily="34" charset="0"/>
              </a:rPr>
              <a:t>1,803 total hours </a:t>
            </a:r>
            <a:r>
              <a:rPr lang="en-US" sz="2200" dirty="0">
                <a:latin typeface="Arial Narrow" panose="020B0606020202030204" pitchFamily="34" charset="0"/>
              </a:rPr>
              <a:t>of volunteer support in Wichita. </a:t>
            </a:r>
          </a:p>
        </p:txBody>
      </p:sp>
      <p:sp>
        <p:nvSpPr>
          <p:cNvPr id="21" name="TextBox 20">
            <a:extLst>
              <a:ext uri="{FF2B5EF4-FFF2-40B4-BE49-F238E27FC236}">
                <a16:creationId xmlns:a16="http://schemas.microsoft.com/office/drawing/2014/main" id="{169D0B9A-3394-493E-A573-145D08B32EC0}"/>
              </a:ext>
            </a:extLst>
          </p:cNvPr>
          <p:cNvSpPr txBox="1"/>
          <p:nvPr/>
        </p:nvSpPr>
        <p:spPr>
          <a:xfrm>
            <a:off x="6548494" y="5228975"/>
            <a:ext cx="5208048" cy="1154162"/>
          </a:xfrm>
          <a:prstGeom prst="rect">
            <a:avLst/>
          </a:prstGeom>
          <a:noFill/>
        </p:spPr>
        <p:txBody>
          <a:bodyPr wrap="square" rtlCol="0">
            <a:spAutoFit/>
          </a:bodyPr>
          <a:lstStyle/>
          <a:p>
            <a:pPr algn="ctr"/>
            <a:r>
              <a:rPr lang="en-US" sz="2500" b="1" dirty="0">
                <a:latin typeface="Arial Narrow" panose="020B0606020202030204" pitchFamily="34" charset="0"/>
              </a:rPr>
              <a:t>76</a:t>
            </a:r>
            <a:r>
              <a:rPr lang="en-US" sz="2200" b="1" dirty="0">
                <a:latin typeface="Arial Narrow" panose="020B0606020202030204" pitchFamily="34" charset="0"/>
              </a:rPr>
              <a:t> volunteers </a:t>
            </a:r>
            <a:r>
              <a:rPr lang="en-US" sz="2200" dirty="0">
                <a:latin typeface="Arial Narrow" panose="020B0606020202030204" pitchFamily="34" charset="0"/>
              </a:rPr>
              <a:t>have contributed around </a:t>
            </a:r>
            <a:r>
              <a:rPr lang="en-US" sz="2200" b="1" dirty="0">
                <a:latin typeface="Arial Narrow" panose="020B0606020202030204" pitchFamily="34" charset="0"/>
              </a:rPr>
              <a:t>170 hours </a:t>
            </a:r>
            <a:r>
              <a:rPr lang="en-US" sz="2200" dirty="0">
                <a:latin typeface="Arial Narrow" panose="020B0606020202030204" pitchFamily="34" charset="0"/>
              </a:rPr>
              <a:t>to UWP’s GIV Warehouse since January 2022</a:t>
            </a:r>
          </a:p>
        </p:txBody>
      </p:sp>
      <p:sp>
        <p:nvSpPr>
          <p:cNvPr id="22" name="TextBox 21">
            <a:extLst>
              <a:ext uri="{FF2B5EF4-FFF2-40B4-BE49-F238E27FC236}">
                <a16:creationId xmlns:a16="http://schemas.microsoft.com/office/drawing/2014/main" id="{1E9C464F-0163-481B-BF75-E32215800196}"/>
              </a:ext>
            </a:extLst>
          </p:cNvPr>
          <p:cNvSpPr txBox="1"/>
          <p:nvPr/>
        </p:nvSpPr>
        <p:spPr>
          <a:xfrm>
            <a:off x="591201" y="2470437"/>
            <a:ext cx="5052306" cy="2939266"/>
          </a:xfrm>
          <a:prstGeom prst="rect">
            <a:avLst/>
          </a:prstGeom>
          <a:noFill/>
        </p:spPr>
        <p:txBody>
          <a:bodyPr wrap="square" rtlCol="0">
            <a:spAutoFit/>
          </a:bodyPr>
          <a:lstStyle/>
          <a:p>
            <a:r>
              <a:rPr lang="en-US" sz="2200" dirty="0">
                <a:latin typeface="Arial Narrow" panose="020B0606020202030204" pitchFamily="34" charset="0"/>
              </a:rPr>
              <a:t>WSU and United Way partnering to connect staff, students and faculty with more than </a:t>
            </a:r>
            <a:r>
              <a:rPr lang="en-US" sz="2500" b="1" dirty="0">
                <a:latin typeface="Arial Narrow" panose="020B0606020202030204" pitchFamily="34" charset="0"/>
              </a:rPr>
              <a:t>323</a:t>
            </a:r>
            <a:r>
              <a:rPr lang="en-US" sz="2200" dirty="0">
                <a:latin typeface="Arial Narrow" panose="020B0606020202030204" pitchFamily="34" charset="0"/>
              </a:rPr>
              <a:t> </a:t>
            </a:r>
            <a:r>
              <a:rPr lang="en-US" sz="2200" b="1" dirty="0">
                <a:latin typeface="Arial Narrow" panose="020B0606020202030204" pitchFamily="34" charset="0"/>
              </a:rPr>
              <a:t>volunteer opportunities</a:t>
            </a:r>
            <a:r>
              <a:rPr lang="en-US" sz="2200" dirty="0">
                <a:latin typeface="Arial Narrow" panose="020B0606020202030204" pitchFamily="34" charset="0"/>
              </a:rPr>
              <a:t> with different local agencies. </a:t>
            </a:r>
          </a:p>
          <a:p>
            <a:endParaRPr lang="en-US" sz="2200" dirty="0">
              <a:latin typeface="Arial Narrow" panose="020B0606020202030204" pitchFamily="34" charset="0"/>
            </a:endParaRPr>
          </a:p>
          <a:p>
            <a:r>
              <a:rPr lang="en-US" sz="2200" dirty="0">
                <a:latin typeface="Arial Narrow" panose="020B0606020202030204" pitchFamily="34" charset="0"/>
              </a:rPr>
              <a:t>Volunteer ICT </a:t>
            </a:r>
            <a:r>
              <a:rPr lang="en-US" sz="2200">
                <a:latin typeface="Arial Narrow" panose="020B0606020202030204" pitchFamily="34" charset="0"/>
              </a:rPr>
              <a:t>provides around </a:t>
            </a:r>
            <a:r>
              <a:rPr lang="en-US" sz="2500" b="1" dirty="0">
                <a:latin typeface="Arial Narrow" panose="020B0606020202030204" pitchFamily="34" charset="0"/>
              </a:rPr>
              <a:t>7,300</a:t>
            </a:r>
            <a:r>
              <a:rPr lang="en-US" sz="2200" b="1" dirty="0">
                <a:latin typeface="Arial Narrow" panose="020B0606020202030204" pitchFamily="34" charset="0"/>
              </a:rPr>
              <a:t> hours of service </a:t>
            </a:r>
            <a:r>
              <a:rPr lang="en-US" sz="2200" b="1" u="sng" dirty="0">
                <a:latin typeface="Arial Narrow" panose="020B0606020202030204" pitchFamily="34" charset="0"/>
              </a:rPr>
              <a:t>per year</a:t>
            </a:r>
            <a:r>
              <a:rPr lang="en-US" sz="2200" b="1" dirty="0">
                <a:latin typeface="Arial Narrow" panose="020B0606020202030204" pitchFamily="34" charset="0"/>
              </a:rPr>
              <a:t> </a:t>
            </a:r>
            <a:r>
              <a:rPr lang="en-US" sz="2200" dirty="0">
                <a:latin typeface="Arial Narrow" panose="020B0606020202030204" pitchFamily="34" charset="0"/>
              </a:rPr>
              <a:t>with more than </a:t>
            </a:r>
            <a:r>
              <a:rPr lang="en-US" sz="2500" b="1" dirty="0">
                <a:latin typeface="Arial Narrow" panose="020B0606020202030204" pitchFamily="34" charset="0"/>
              </a:rPr>
              <a:t>2,000</a:t>
            </a:r>
            <a:r>
              <a:rPr lang="en-US" sz="2200" dirty="0">
                <a:latin typeface="Arial Narrow" panose="020B0606020202030204" pitchFamily="34" charset="0"/>
              </a:rPr>
              <a:t> individuals annually. </a:t>
            </a:r>
          </a:p>
        </p:txBody>
      </p:sp>
    </p:spTree>
    <p:extLst>
      <p:ext uri="{BB962C8B-B14F-4D97-AF65-F5344CB8AC3E}">
        <p14:creationId xmlns:p14="http://schemas.microsoft.com/office/powerpoint/2010/main" val="172163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r="91071"/>
          <a:stretch/>
        </p:blipFill>
        <p:spPr>
          <a:xfrm>
            <a:off x="-1" y="0"/>
            <a:ext cx="272144" cy="6858000"/>
          </a:xfrm>
          <a:prstGeom prst="rect">
            <a:avLst/>
          </a:prstGeom>
        </p:spPr>
      </p:pic>
      <p:sp>
        <p:nvSpPr>
          <p:cNvPr id="7" name="Rectangle 6">
            <a:extLst>
              <a:ext uri="{FF2B5EF4-FFF2-40B4-BE49-F238E27FC236}">
                <a16:creationId xmlns:a16="http://schemas.microsoft.com/office/drawing/2014/main" id="{45F3B66A-D85D-4FE3-B21B-9B7012C8D3F3}"/>
              </a:ext>
            </a:extLst>
          </p:cNvPr>
          <p:cNvSpPr/>
          <p:nvPr/>
        </p:nvSpPr>
        <p:spPr>
          <a:xfrm>
            <a:off x="774797" y="339042"/>
            <a:ext cx="4420812" cy="5476131"/>
          </a:xfrm>
          <a:prstGeom prst="rect">
            <a:avLst/>
          </a:prstGeom>
          <a:solidFill>
            <a:srgbClr val="005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7">
            <a:extLst>
              <a:ext uri="{FF2B5EF4-FFF2-40B4-BE49-F238E27FC236}">
                <a16:creationId xmlns:a16="http://schemas.microsoft.com/office/drawing/2014/main" id="{7C2C2B29-0F5D-4332-8ACC-A68CF3C10FAE}"/>
              </a:ext>
            </a:extLst>
          </p:cNvPr>
          <p:cNvSpPr txBox="1">
            <a:spLocks/>
          </p:cNvSpPr>
          <p:nvPr/>
        </p:nvSpPr>
        <p:spPr>
          <a:xfrm>
            <a:off x="1149491" y="1006616"/>
            <a:ext cx="3653303" cy="471006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300"/>
              </a:spcAft>
            </a:pPr>
            <a:r>
              <a:rPr lang="en-US" sz="6000" b="1" spc="600" dirty="0">
                <a:solidFill>
                  <a:schemeClr val="bg1"/>
                </a:solidFill>
                <a:latin typeface="Arial Narrow" panose="020B0606020202030204" pitchFamily="34" charset="0"/>
                <a:ea typeface="Roboto" panose="02000000000000000000" pitchFamily="2" charset="0"/>
              </a:rPr>
              <a:t>YOUR</a:t>
            </a:r>
          </a:p>
          <a:p>
            <a:pPr algn="ctr">
              <a:spcAft>
                <a:spcPts val="300"/>
              </a:spcAft>
            </a:pPr>
            <a:r>
              <a:rPr lang="en-US" sz="6000" b="1" spc="600" dirty="0">
                <a:solidFill>
                  <a:schemeClr val="bg1"/>
                </a:solidFill>
                <a:latin typeface="Arial Narrow" panose="020B0606020202030204" pitchFamily="34" charset="0"/>
                <a:ea typeface="Roboto" panose="02000000000000000000" pitchFamily="2" charset="0"/>
              </a:rPr>
              <a:t>UNITED WAY</a:t>
            </a:r>
          </a:p>
          <a:p>
            <a:pPr algn="ctr">
              <a:spcAft>
                <a:spcPts val="300"/>
              </a:spcAft>
            </a:pPr>
            <a:r>
              <a:rPr lang="en-US" sz="6000" b="1" spc="600" dirty="0">
                <a:solidFill>
                  <a:schemeClr val="bg1"/>
                </a:solidFill>
                <a:latin typeface="Arial Narrow" panose="020B0606020202030204" pitchFamily="34" charset="0"/>
                <a:ea typeface="Roboto" panose="02000000000000000000" pitchFamily="2" charset="0"/>
              </a:rPr>
              <a:t>MAKES A</a:t>
            </a:r>
          </a:p>
          <a:p>
            <a:pPr algn="ctr">
              <a:spcAft>
                <a:spcPts val="300"/>
              </a:spcAft>
            </a:pPr>
            <a:r>
              <a:rPr lang="en-US" sz="6000" b="1" spc="600" dirty="0">
                <a:solidFill>
                  <a:schemeClr val="bg1"/>
                </a:solidFill>
                <a:latin typeface="Arial Narrow" panose="020B0606020202030204" pitchFamily="34" charset="0"/>
                <a:ea typeface="Roboto" panose="02000000000000000000" pitchFamily="2" charset="0"/>
              </a:rPr>
              <a:t>LOCAL</a:t>
            </a:r>
          </a:p>
          <a:p>
            <a:pPr algn="ctr">
              <a:spcAft>
                <a:spcPts val="300"/>
              </a:spcAft>
            </a:pPr>
            <a:r>
              <a:rPr lang="en-US" sz="6000" b="1" spc="600" dirty="0">
                <a:solidFill>
                  <a:schemeClr val="bg1"/>
                </a:solidFill>
                <a:latin typeface="Arial Narrow" panose="020B0606020202030204" pitchFamily="34" charset="0"/>
                <a:ea typeface="Roboto" panose="02000000000000000000" pitchFamily="2" charset="0"/>
              </a:rPr>
              <a:t>IMPACT.</a:t>
            </a:r>
          </a:p>
        </p:txBody>
      </p:sp>
      <p:sp>
        <p:nvSpPr>
          <p:cNvPr id="10" name="Rectangle 9">
            <a:extLst>
              <a:ext uri="{FF2B5EF4-FFF2-40B4-BE49-F238E27FC236}">
                <a16:creationId xmlns:a16="http://schemas.microsoft.com/office/drawing/2014/main" id="{BCB005ED-1949-441E-94D8-FA6707C9F1BC}"/>
              </a:ext>
            </a:extLst>
          </p:cNvPr>
          <p:cNvSpPr/>
          <p:nvPr/>
        </p:nvSpPr>
        <p:spPr>
          <a:xfrm>
            <a:off x="5731867" y="3205556"/>
            <a:ext cx="5434170" cy="2185214"/>
          </a:xfrm>
          <a:prstGeom prst="rect">
            <a:avLst/>
          </a:prstGeom>
        </p:spPr>
        <p:txBody>
          <a:bodyPr wrap="square">
            <a:spAutoFit/>
          </a:bodyPr>
          <a:lstStyle/>
          <a:p>
            <a:pPr algn="ctr">
              <a:lnSpc>
                <a:spcPct val="150000"/>
              </a:lnSpc>
              <a:defRPr/>
            </a:pPr>
            <a:r>
              <a:rPr lang="en-US" b="1" dirty="0">
                <a:latin typeface="Arial" panose="020B0604020202020204" pitchFamily="34" charset="0"/>
                <a:ea typeface="Roboto Condensed" panose="02000000000000000000" pitchFamily="2" charset="0"/>
                <a:cs typeface="Arial" panose="020B0604020202020204" pitchFamily="34" charset="0"/>
              </a:rPr>
              <a:t>THOUSANDS OF AREA CITIZENS</a:t>
            </a:r>
          </a:p>
          <a:p>
            <a:pPr algn="ctr" eaLnBrk="1" fontAlgn="auto" hangingPunct="1">
              <a:lnSpc>
                <a:spcPct val="150000"/>
              </a:lnSpc>
              <a:spcBef>
                <a:spcPts val="0"/>
              </a:spcBef>
              <a:spcAft>
                <a:spcPts val="0"/>
              </a:spcAft>
              <a:defRPr/>
            </a:pPr>
            <a:r>
              <a:rPr lang="en-US" dirty="0">
                <a:latin typeface="Arial" panose="020B0604020202020204" pitchFamily="34" charset="0"/>
                <a:ea typeface="Roboto" panose="02000000000000000000" pitchFamily="2" charset="0"/>
                <a:cs typeface="Arial" panose="020B0604020202020204" pitchFamily="34" charset="0"/>
              </a:rPr>
              <a:t>in these counties have better lives each year</a:t>
            </a:r>
          </a:p>
          <a:p>
            <a:pPr algn="ctr" eaLnBrk="1" fontAlgn="auto" hangingPunct="1">
              <a:lnSpc>
                <a:spcPct val="150000"/>
              </a:lnSpc>
              <a:spcBef>
                <a:spcPts val="0"/>
              </a:spcBef>
              <a:spcAft>
                <a:spcPts val="0"/>
              </a:spcAft>
              <a:defRPr/>
            </a:pPr>
            <a:r>
              <a:rPr lang="en-US" dirty="0">
                <a:latin typeface="Arial" panose="020B0604020202020204" pitchFamily="34" charset="0"/>
                <a:ea typeface="Roboto" panose="02000000000000000000" pitchFamily="2" charset="0"/>
                <a:cs typeface="Arial" panose="020B0604020202020204" pitchFamily="34" charset="0"/>
              </a:rPr>
              <a:t>because of YOUR investments.</a:t>
            </a:r>
          </a:p>
          <a:p>
            <a:pPr algn="ctr" eaLnBrk="1" fontAlgn="auto" hangingPunct="1">
              <a:lnSpc>
                <a:spcPct val="150000"/>
              </a:lnSpc>
              <a:spcBef>
                <a:spcPts val="0"/>
              </a:spcBef>
              <a:spcAft>
                <a:spcPts val="0"/>
              </a:spcAft>
              <a:defRPr/>
            </a:pPr>
            <a:r>
              <a:rPr lang="en-US" dirty="0">
                <a:latin typeface="Arial" panose="020B0604020202020204" pitchFamily="34" charset="0"/>
                <a:ea typeface="Roboto" panose="02000000000000000000" pitchFamily="2" charset="0"/>
                <a:cs typeface="Arial" panose="020B0604020202020204" pitchFamily="34" charset="0"/>
              </a:rPr>
              <a:t>In fact, the United Way helps people </a:t>
            </a:r>
          </a:p>
          <a:p>
            <a:pPr algn="ctr" eaLnBrk="1" fontAlgn="auto" hangingPunct="1">
              <a:spcBef>
                <a:spcPts val="0"/>
              </a:spcBef>
              <a:spcAft>
                <a:spcPts val="0"/>
              </a:spcAft>
              <a:defRPr/>
            </a:pPr>
            <a:r>
              <a:rPr lang="en-US" dirty="0">
                <a:latin typeface="Arial" panose="020B0604020202020204" pitchFamily="34" charset="0"/>
                <a:ea typeface="Roboto" panose="02000000000000000000" pitchFamily="2" charset="0"/>
                <a:cs typeface="Arial" panose="020B0604020202020204" pitchFamily="34" charset="0"/>
              </a:rPr>
              <a:t> more than</a:t>
            </a:r>
            <a:r>
              <a:rPr lang="en-US" dirty="0">
                <a:solidFill>
                  <a:srgbClr val="FFB351"/>
                </a:solidFill>
                <a:latin typeface="Arial" panose="020B0604020202020204" pitchFamily="34" charset="0"/>
                <a:ea typeface="Roboto Condensed" panose="02000000000000000000" pitchFamily="2" charset="0"/>
                <a:cs typeface="Arial" panose="020B0604020202020204" pitchFamily="34" charset="0"/>
              </a:rPr>
              <a:t> </a:t>
            </a:r>
            <a:r>
              <a:rPr lang="en-US" sz="2800" b="1" dirty="0">
                <a:solidFill>
                  <a:srgbClr val="FF443B"/>
                </a:solidFill>
                <a:latin typeface="Arial" panose="020B0604020202020204" pitchFamily="34" charset="0"/>
                <a:ea typeface="Roboto Condensed" panose="02000000000000000000" pitchFamily="2" charset="0"/>
                <a:cs typeface="Arial" panose="020B0604020202020204" pitchFamily="34" charset="0"/>
              </a:rPr>
              <a:t>453,792</a:t>
            </a:r>
            <a:r>
              <a:rPr lang="en-US" dirty="0">
                <a:solidFill>
                  <a:srgbClr val="FFB351"/>
                </a:solidFill>
                <a:latin typeface="Arial" panose="020B0604020202020204" pitchFamily="34" charset="0"/>
                <a:ea typeface="Roboto Condensed" panose="02000000000000000000" pitchFamily="2" charset="0"/>
                <a:cs typeface="Arial" panose="020B0604020202020204" pitchFamily="34" charset="0"/>
              </a:rPr>
              <a:t> </a:t>
            </a:r>
            <a:r>
              <a:rPr lang="en-US" dirty="0">
                <a:latin typeface="Arial" panose="020B0604020202020204" pitchFamily="34" charset="0"/>
                <a:ea typeface="Roboto" panose="02000000000000000000" pitchFamily="2" charset="0"/>
                <a:cs typeface="Arial" panose="020B0604020202020204" pitchFamily="34" charset="0"/>
              </a:rPr>
              <a:t>times annually!</a:t>
            </a:r>
          </a:p>
        </p:txBody>
      </p:sp>
      <p:sp>
        <p:nvSpPr>
          <p:cNvPr id="11" name="Isosceles Triangle 10">
            <a:extLst>
              <a:ext uri="{FF2B5EF4-FFF2-40B4-BE49-F238E27FC236}">
                <a16:creationId xmlns:a16="http://schemas.microsoft.com/office/drawing/2014/main" id="{19C77B21-8E6F-4438-B027-C32E8F863FA5}"/>
              </a:ext>
            </a:extLst>
          </p:cNvPr>
          <p:cNvSpPr/>
          <p:nvPr/>
        </p:nvSpPr>
        <p:spPr>
          <a:xfrm flipV="1">
            <a:off x="2317855" y="339042"/>
            <a:ext cx="1193476" cy="529719"/>
          </a:xfrm>
          <a:prstGeom prst="triangle">
            <a:avLst/>
          </a:prstGeom>
          <a:solidFill>
            <a:srgbClr val="FFB351"/>
          </a:solidFill>
          <a:ln>
            <a:solidFill>
              <a:srgbClr val="DFA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8B81207-63E0-4C59-96B8-C9FB1B837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1867" y="339042"/>
            <a:ext cx="5434170" cy="2783120"/>
          </a:xfrm>
          <a:prstGeom prst="rect">
            <a:avLst/>
          </a:prstGeom>
        </p:spPr>
      </p:pic>
    </p:spTree>
    <p:extLst>
      <p:ext uri="{BB962C8B-B14F-4D97-AF65-F5344CB8AC3E}">
        <p14:creationId xmlns:p14="http://schemas.microsoft.com/office/powerpoint/2010/main" val="280638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8708" y="1467500"/>
            <a:ext cx="1930321" cy="958639"/>
          </a:xfrm>
        </p:spPr>
      </p:pic>
      <p:sp>
        <p:nvSpPr>
          <p:cNvPr id="6" name="Title 5"/>
          <p:cNvSpPr>
            <a:spLocks noGrp="1"/>
          </p:cNvSpPr>
          <p:nvPr>
            <p:ph type="title"/>
          </p:nvPr>
        </p:nvSpPr>
        <p:spPr>
          <a:xfrm>
            <a:off x="698974" y="172914"/>
            <a:ext cx="11231949" cy="723842"/>
          </a:xfrm>
        </p:spPr>
        <p:txBody>
          <a:bodyPr anchor="t"/>
          <a:lstStyle/>
          <a:p>
            <a:pPr algn="ctr"/>
            <a:r>
              <a:rPr lang="en-US" dirty="0"/>
              <a:t>YOUR GIFT HELPS TWICE AS MUCH</a:t>
            </a:r>
          </a:p>
        </p:txBody>
      </p:sp>
      <p:sp>
        <p:nvSpPr>
          <p:cNvPr id="17" name="TextBox 16"/>
          <p:cNvSpPr txBox="1"/>
          <p:nvPr/>
        </p:nvSpPr>
        <p:spPr>
          <a:xfrm>
            <a:off x="3238961" y="2540629"/>
            <a:ext cx="1846802" cy="400110"/>
          </a:xfrm>
          <a:prstGeom prst="rect">
            <a:avLst/>
          </a:prstGeom>
          <a:solidFill>
            <a:srgbClr val="B3B3B3"/>
          </a:solidFill>
        </p:spPr>
        <p:txBody>
          <a:bodyPr wrap="square" rtlCol="0">
            <a:spAutoFit/>
          </a:bodyPr>
          <a:lstStyle/>
          <a:p>
            <a:pPr algn="ctr"/>
            <a:r>
              <a:rPr lang="en-US" sz="2000" b="1" dirty="0">
                <a:solidFill>
                  <a:schemeClr val="bg1"/>
                </a:solidFill>
                <a:latin typeface="Arial Narrow" panose="020B0606020202030204" pitchFamily="34" charset="0"/>
              </a:rPr>
              <a:t>$1 DONATION</a:t>
            </a:r>
          </a:p>
        </p:txBody>
      </p:sp>
      <p:sp>
        <p:nvSpPr>
          <p:cNvPr id="18" name="TextBox 17"/>
          <p:cNvSpPr txBox="1"/>
          <p:nvPr/>
        </p:nvSpPr>
        <p:spPr>
          <a:xfrm>
            <a:off x="7422987" y="2541996"/>
            <a:ext cx="2925103" cy="400110"/>
          </a:xfrm>
          <a:prstGeom prst="rect">
            <a:avLst/>
          </a:prstGeom>
          <a:solidFill>
            <a:srgbClr val="B3B3B3"/>
          </a:solidFill>
        </p:spPr>
        <p:txBody>
          <a:bodyPr wrap="square" rtlCol="0">
            <a:spAutoFit/>
          </a:bodyPr>
          <a:lstStyle/>
          <a:p>
            <a:pPr algn="ctr"/>
            <a:r>
              <a:rPr lang="en-US" sz="2000" b="1" dirty="0">
                <a:solidFill>
                  <a:schemeClr val="bg1"/>
                </a:solidFill>
                <a:latin typeface="Arial Narrow" panose="020B0606020202030204" pitchFamily="34" charset="0"/>
              </a:rPr>
              <a:t>$2.20 WORTH OF IMPACT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516" y="1397689"/>
            <a:ext cx="2194709" cy="103324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3140" y="1490929"/>
            <a:ext cx="907042" cy="641186"/>
          </a:xfrm>
          <a:prstGeom prst="rect">
            <a:avLst/>
          </a:prstGeom>
        </p:spPr>
      </p:pic>
      <p:sp>
        <p:nvSpPr>
          <p:cNvPr id="5" name="TextBox 4"/>
          <p:cNvSpPr txBox="1"/>
          <p:nvPr/>
        </p:nvSpPr>
        <p:spPr>
          <a:xfrm>
            <a:off x="1438857" y="825928"/>
            <a:ext cx="9480431" cy="461665"/>
          </a:xfrm>
          <a:prstGeom prst="rect">
            <a:avLst/>
          </a:prstGeom>
          <a:solidFill>
            <a:srgbClr val="FFB351"/>
          </a:solidFill>
        </p:spPr>
        <p:txBody>
          <a:bodyPr wrap="square" rtlCol="0">
            <a:spAutoFit/>
          </a:bodyPr>
          <a:lstStyle/>
          <a:p>
            <a:pPr algn="ctr"/>
            <a:r>
              <a:rPr lang="en-US" sz="2400" b="1" dirty="0">
                <a:solidFill>
                  <a:schemeClr val="bg1"/>
                </a:solidFill>
                <a:latin typeface="Arial Narrow" panose="020B0606020202030204" pitchFamily="34" charset="0"/>
              </a:rPr>
              <a:t>LAST YEAR, WE TURNED EVERY DOLLAR DONATED INTO $2.20 OF IMPACT. </a:t>
            </a:r>
          </a:p>
        </p:txBody>
      </p:sp>
      <p:cxnSp>
        <p:nvCxnSpPr>
          <p:cNvPr id="11" name="Straight Connector 10"/>
          <p:cNvCxnSpPr>
            <a:cxnSpLocks/>
          </p:cNvCxnSpPr>
          <p:nvPr/>
        </p:nvCxnSpPr>
        <p:spPr>
          <a:xfrm>
            <a:off x="6480438" y="2218482"/>
            <a:ext cx="0" cy="723624"/>
          </a:xfrm>
          <a:prstGeom prst="line">
            <a:avLst/>
          </a:prstGeom>
          <a:ln w="76200" cap="rnd">
            <a:solidFill>
              <a:srgbClr val="4F4F4F"/>
            </a:solidFill>
            <a:prstDash val="sysDot"/>
            <a:round/>
          </a:ln>
        </p:spPr>
        <p:style>
          <a:lnRef idx="1">
            <a:schemeClr val="accent1"/>
          </a:lnRef>
          <a:fillRef idx="0">
            <a:schemeClr val="accent1"/>
          </a:fillRef>
          <a:effectRef idx="0">
            <a:schemeClr val="accent1"/>
          </a:effectRef>
          <a:fontRef idx="minor">
            <a:schemeClr val="tx1"/>
          </a:fontRef>
        </p:style>
      </p:cxnSp>
      <p:sp>
        <p:nvSpPr>
          <p:cNvPr id="24" name="Left Bracket 23"/>
          <p:cNvSpPr/>
          <p:nvPr/>
        </p:nvSpPr>
        <p:spPr>
          <a:xfrm rot="5400000">
            <a:off x="6236362" y="-991826"/>
            <a:ext cx="488152" cy="8796314"/>
          </a:xfrm>
          <a:prstGeom prst="leftBracket">
            <a:avLst/>
          </a:prstGeom>
          <a:ln w="76200" cap="rnd">
            <a:solidFill>
              <a:srgbClr val="4F4F4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6030" y="3368935"/>
            <a:ext cx="840908" cy="986005"/>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3863" y="3334036"/>
            <a:ext cx="840907" cy="117013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5942" y="3410223"/>
            <a:ext cx="994411" cy="966596"/>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7406" y="3328364"/>
            <a:ext cx="1111580" cy="995164"/>
          </a:xfrm>
          <a:prstGeom prst="rect">
            <a:avLst/>
          </a:prstGeom>
        </p:spPr>
      </p:pic>
      <p:sp>
        <p:nvSpPr>
          <p:cNvPr id="29" name="TextBox 28"/>
          <p:cNvSpPr txBox="1"/>
          <p:nvPr/>
        </p:nvSpPr>
        <p:spPr>
          <a:xfrm>
            <a:off x="2289261" y="4527081"/>
            <a:ext cx="1113556" cy="338554"/>
          </a:xfrm>
          <a:prstGeom prst="rect">
            <a:avLst/>
          </a:prstGeom>
          <a:solidFill>
            <a:srgbClr val="B3B3B3"/>
          </a:solidFill>
        </p:spPr>
        <p:txBody>
          <a:bodyPr wrap="square" rtlCol="0">
            <a:spAutoFit/>
          </a:bodyPr>
          <a:lstStyle/>
          <a:p>
            <a:pPr algn="ctr"/>
            <a:r>
              <a:rPr lang="en-US" sz="1600" b="1" dirty="0">
                <a:solidFill>
                  <a:schemeClr val="bg1"/>
                </a:solidFill>
                <a:latin typeface="Arial Narrow" panose="020B0606020202030204" pitchFamily="34" charset="0"/>
              </a:rPr>
              <a:t>GRANTS</a:t>
            </a:r>
          </a:p>
        </p:txBody>
      </p:sp>
      <p:sp>
        <p:nvSpPr>
          <p:cNvPr id="30" name="TextBox 29"/>
          <p:cNvSpPr txBox="1"/>
          <p:nvPr/>
        </p:nvSpPr>
        <p:spPr>
          <a:xfrm>
            <a:off x="3747515" y="4527081"/>
            <a:ext cx="1655301" cy="338554"/>
          </a:xfrm>
          <a:prstGeom prst="rect">
            <a:avLst/>
          </a:prstGeom>
          <a:solidFill>
            <a:srgbClr val="B3B3B3"/>
          </a:solidFill>
        </p:spPr>
        <p:txBody>
          <a:bodyPr wrap="square" rtlCol="0">
            <a:spAutoFit/>
          </a:bodyPr>
          <a:lstStyle/>
          <a:p>
            <a:pPr algn="ctr"/>
            <a:r>
              <a:rPr lang="en-US" sz="1600" b="1" dirty="0">
                <a:solidFill>
                  <a:schemeClr val="bg1"/>
                </a:solidFill>
                <a:latin typeface="Arial Narrow" panose="020B0606020202030204" pitchFamily="34" charset="0"/>
              </a:rPr>
              <a:t>VOLUNTEERS</a:t>
            </a:r>
          </a:p>
        </p:txBody>
      </p:sp>
      <p:sp>
        <p:nvSpPr>
          <p:cNvPr id="31" name="TextBox 30"/>
          <p:cNvSpPr txBox="1"/>
          <p:nvPr/>
        </p:nvSpPr>
        <p:spPr>
          <a:xfrm>
            <a:off x="5747515" y="4472515"/>
            <a:ext cx="1420445" cy="584775"/>
          </a:xfrm>
          <a:prstGeom prst="rect">
            <a:avLst/>
          </a:prstGeom>
          <a:solidFill>
            <a:srgbClr val="B3B3B3"/>
          </a:solidFill>
        </p:spPr>
        <p:txBody>
          <a:bodyPr wrap="square" rtlCol="0">
            <a:spAutoFit/>
          </a:bodyPr>
          <a:lstStyle/>
          <a:p>
            <a:pPr algn="ctr"/>
            <a:r>
              <a:rPr lang="en-US" sz="1600" b="1" dirty="0">
                <a:solidFill>
                  <a:schemeClr val="bg1"/>
                </a:solidFill>
                <a:latin typeface="Arial Narrow" panose="020B0606020202030204" pitchFamily="34" charset="0"/>
              </a:rPr>
              <a:t>DISTRIBUTED GOODS</a:t>
            </a:r>
          </a:p>
        </p:txBody>
      </p:sp>
      <p:sp>
        <p:nvSpPr>
          <p:cNvPr id="32" name="TextBox 31"/>
          <p:cNvSpPr txBox="1"/>
          <p:nvPr/>
        </p:nvSpPr>
        <p:spPr>
          <a:xfrm>
            <a:off x="7581502" y="4527081"/>
            <a:ext cx="1666517" cy="338554"/>
          </a:xfrm>
          <a:prstGeom prst="rect">
            <a:avLst/>
          </a:prstGeom>
          <a:solidFill>
            <a:srgbClr val="B3B3B3"/>
          </a:solidFill>
        </p:spPr>
        <p:txBody>
          <a:bodyPr wrap="square" rtlCol="0">
            <a:spAutoFit/>
          </a:bodyPr>
          <a:lstStyle/>
          <a:p>
            <a:pPr algn="ctr"/>
            <a:r>
              <a:rPr lang="en-US" sz="1600" b="1" dirty="0">
                <a:solidFill>
                  <a:schemeClr val="bg1"/>
                </a:solidFill>
                <a:latin typeface="Arial Narrow" panose="020B0606020202030204" pitchFamily="34" charset="0"/>
              </a:rPr>
              <a:t>TAX REFUNDS</a:t>
            </a:r>
          </a:p>
        </p:txBody>
      </p:sp>
      <p:pic>
        <p:nvPicPr>
          <p:cNvPr id="2" name="Picture 1" descr="Icon&#10;&#10;Description automatically generated">
            <a:extLst>
              <a:ext uri="{FF2B5EF4-FFF2-40B4-BE49-F238E27FC236}">
                <a16:creationId xmlns:a16="http://schemas.microsoft.com/office/drawing/2014/main" id="{63728868-A79A-7061-1F4F-5D0A87C00B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79225" y="3365744"/>
            <a:ext cx="840908" cy="1018859"/>
          </a:xfrm>
          <a:prstGeom prst="rect">
            <a:avLst/>
          </a:prstGeom>
        </p:spPr>
      </p:pic>
      <p:sp>
        <p:nvSpPr>
          <p:cNvPr id="7" name="TextBox 6">
            <a:extLst>
              <a:ext uri="{FF2B5EF4-FFF2-40B4-BE49-F238E27FC236}">
                <a16:creationId xmlns:a16="http://schemas.microsoft.com/office/drawing/2014/main" id="{E383ADC5-78AC-2F54-3053-A3FAA0C74888}"/>
              </a:ext>
            </a:extLst>
          </p:cNvPr>
          <p:cNvSpPr txBox="1"/>
          <p:nvPr/>
        </p:nvSpPr>
        <p:spPr>
          <a:xfrm>
            <a:off x="9511791" y="4465942"/>
            <a:ext cx="1666517" cy="584775"/>
          </a:xfrm>
          <a:prstGeom prst="rect">
            <a:avLst/>
          </a:prstGeom>
          <a:solidFill>
            <a:srgbClr val="B3B3B3"/>
          </a:solidFill>
        </p:spPr>
        <p:txBody>
          <a:bodyPr wrap="square" rtlCol="0">
            <a:spAutoFit/>
          </a:bodyPr>
          <a:lstStyle/>
          <a:p>
            <a:pPr algn="ctr"/>
            <a:r>
              <a:rPr lang="en-US" sz="1600" b="1" dirty="0">
                <a:solidFill>
                  <a:schemeClr val="bg1"/>
                </a:solidFill>
                <a:latin typeface="Arial Narrow" panose="020B0606020202030204" pitchFamily="34" charset="0"/>
              </a:rPr>
              <a:t>PRESCRIPTION SAVINGS CARD</a:t>
            </a:r>
          </a:p>
        </p:txBody>
      </p:sp>
    </p:spTree>
    <p:extLst>
      <p:ext uri="{BB962C8B-B14F-4D97-AF65-F5344CB8AC3E}">
        <p14:creationId xmlns:p14="http://schemas.microsoft.com/office/powerpoint/2010/main" val="414713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451" y="5907802"/>
            <a:ext cx="1332612" cy="886743"/>
          </a:xfrm>
          <a:prstGeom prst="rect">
            <a:avLst/>
          </a:prstGeom>
        </p:spPr>
      </p:pic>
      <p:cxnSp>
        <p:nvCxnSpPr>
          <p:cNvPr id="16" name="Straight Connector 15"/>
          <p:cNvCxnSpPr/>
          <p:nvPr/>
        </p:nvCxnSpPr>
        <p:spPr>
          <a:xfrm>
            <a:off x="-257" y="6334770"/>
            <a:ext cx="783236" cy="1"/>
          </a:xfrm>
          <a:prstGeom prst="line">
            <a:avLst/>
          </a:prstGeom>
          <a:ln w="57150">
            <a:solidFill>
              <a:srgbClr val="00519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793939" y="6322824"/>
            <a:ext cx="6995945" cy="6202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84" y="6199329"/>
            <a:ext cx="1818349" cy="309014"/>
          </a:xfrm>
          <a:prstGeom prst="rect">
            <a:avLst/>
          </a:prstGeom>
        </p:spPr>
      </p:pic>
      <p:cxnSp>
        <p:nvCxnSpPr>
          <p:cNvPr id="28" name="Straight Connector 27"/>
          <p:cNvCxnSpPr/>
          <p:nvPr/>
        </p:nvCxnSpPr>
        <p:spPr>
          <a:xfrm>
            <a:off x="11265630" y="6351174"/>
            <a:ext cx="926370" cy="2662"/>
          </a:xfrm>
          <a:prstGeom prst="line">
            <a:avLst/>
          </a:prstGeom>
          <a:ln w="57150">
            <a:solidFill>
              <a:srgbClr val="00519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FA4BB-8CBD-41A6-B477-0AF92F4919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1EEE6E-B78E-4A5E-9195-FBC5BF23491C}"/>
              </a:ext>
            </a:extLst>
          </p:cNvPr>
          <p:cNvSpPr txBox="1"/>
          <p:nvPr/>
        </p:nvSpPr>
        <p:spPr>
          <a:xfrm>
            <a:off x="8167121" y="1812213"/>
            <a:ext cx="3609546" cy="2308324"/>
          </a:xfrm>
          <a:prstGeom prst="rect">
            <a:avLst/>
          </a:prstGeom>
          <a:noFill/>
        </p:spPr>
        <p:txBody>
          <a:bodyPr wrap="square" rtlCol="0">
            <a:spAutoFit/>
          </a:bodyPr>
          <a:lstStyle/>
          <a:p>
            <a:r>
              <a:rPr lang="en-US" dirty="0"/>
              <a:t>For questions regarding United Way of the Plains or this year’s campaign please contact:</a:t>
            </a:r>
          </a:p>
          <a:p>
            <a:endParaRPr lang="en-US" dirty="0"/>
          </a:p>
          <a:p>
            <a:r>
              <a:rPr lang="en-US" b="1" dirty="0"/>
              <a:t>Brooklyn Black</a:t>
            </a:r>
          </a:p>
          <a:p>
            <a:r>
              <a:rPr lang="en-US" dirty="0"/>
              <a:t>Associate Director of Philanthropy </a:t>
            </a:r>
          </a:p>
          <a:p>
            <a:r>
              <a:rPr lang="en-US" dirty="0"/>
              <a:t>bblack@unitedwayplains.org</a:t>
            </a:r>
          </a:p>
          <a:p>
            <a:r>
              <a:rPr lang="en-US" dirty="0"/>
              <a:t>(316) 267-0937 Ext. 4127</a:t>
            </a:r>
          </a:p>
        </p:txBody>
      </p:sp>
      <p:pic>
        <p:nvPicPr>
          <p:cNvPr id="7" name="Picture 6" descr="A group of people posing for a photo&#10;&#10;Description automatically generated with medium confidence">
            <a:extLst>
              <a:ext uri="{FF2B5EF4-FFF2-40B4-BE49-F238E27FC236}">
                <a16:creationId xmlns:a16="http://schemas.microsoft.com/office/drawing/2014/main" id="{C4E0D93D-8B22-9CBB-2F70-6E7BE7359B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5"/>
          <a:stretch/>
        </p:blipFill>
        <p:spPr>
          <a:xfrm>
            <a:off x="515774" y="1436368"/>
            <a:ext cx="7297047" cy="4215239"/>
          </a:xfrm>
          <a:prstGeom prst="rect">
            <a:avLst/>
          </a:prstGeom>
          <a:ln>
            <a:noFill/>
          </a:ln>
          <a:effectLst>
            <a:softEdge rad="112500"/>
          </a:effectLst>
        </p:spPr>
      </p:pic>
      <p:sp>
        <p:nvSpPr>
          <p:cNvPr id="8" name="TextBox 7">
            <a:extLst>
              <a:ext uri="{FF2B5EF4-FFF2-40B4-BE49-F238E27FC236}">
                <a16:creationId xmlns:a16="http://schemas.microsoft.com/office/drawing/2014/main" id="{03D3FBDF-5DDA-CD8F-A96E-DCD6C2464C22}"/>
              </a:ext>
            </a:extLst>
          </p:cNvPr>
          <p:cNvSpPr txBox="1"/>
          <p:nvPr/>
        </p:nvSpPr>
        <p:spPr>
          <a:xfrm>
            <a:off x="391360" y="288482"/>
            <a:ext cx="11385307"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effectLst/>
                <a:uLnTx/>
                <a:uFillTx/>
                <a:latin typeface="League Gothic" panose="00000500000000000000" pitchFamily="50" charset="0"/>
                <a:ea typeface="+mn-ea"/>
                <a:cs typeface="+mn-cs"/>
              </a:rPr>
              <a:t>Thank you, </a:t>
            </a:r>
            <a:r>
              <a:rPr kumimoji="0" lang="en-US" sz="3300" b="1" i="0" u="none" strike="noStrike" kern="1200" cap="none" spc="0" normalizeH="0" baseline="0" noProof="0" dirty="0">
                <a:ln>
                  <a:noFill/>
                </a:ln>
                <a:solidFill>
                  <a:srgbClr val="FFCD00"/>
                </a:solidFill>
                <a:effectLst/>
                <a:uLnTx/>
                <a:uFillTx/>
                <a:latin typeface="League Gothic" panose="00000500000000000000" pitchFamily="50" charset="0"/>
                <a:ea typeface="+mn-ea"/>
                <a:cs typeface="+mn-cs"/>
              </a:rPr>
              <a:t>WSU</a:t>
            </a:r>
            <a:r>
              <a:rPr kumimoji="0" lang="en-US" sz="3300" b="0" i="0" u="none" strike="noStrike" kern="1200" cap="none" spc="0" normalizeH="0" baseline="0" noProof="0" dirty="0">
                <a:ln>
                  <a:noFill/>
                </a:ln>
                <a:effectLst/>
                <a:uLnTx/>
                <a:uFillTx/>
                <a:latin typeface="League Gothic" panose="00000500000000000000" pitchFamily="50" charset="0"/>
                <a:ea typeface="+mn-ea"/>
                <a:cs typeface="+mn-cs"/>
              </a:rPr>
              <a:t>, for </a:t>
            </a:r>
            <a:r>
              <a:rPr kumimoji="0" lang="en-US" sz="3300" i="0" u="none" strike="noStrike" kern="1200" cap="none" spc="0" normalizeH="0" baseline="0" noProof="0" dirty="0">
                <a:ln>
                  <a:noFill/>
                </a:ln>
                <a:effectLst/>
                <a:uLnTx/>
                <a:uFillTx/>
                <a:latin typeface="League Gothic" panose="00000500000000000000" pitchFamily="50" charset="0"/>
                <a:ea typeface="+mn-ea"/>
                <a:cs typeface="+mn-cs"/>
              </a:rPr>
              <a:t>considering a gift to support United Way and your </a:t>
            </a:r>
            <a:r>
              <a:rPr kumimoji="0" lang="en-US" sz="3300" b="1" i="0" u="none" strike="noStrike" kern="1200" cap="none" spc="0" normalizeH="0" baseline="0" noProof="0" dirty="0">
                <a:ln>
                  <a:noFill/>
                </a:ln>
                <a:solidFill>
                  <a:srgbClr val="FFCD00"/>
                </a:solidFill>
                <a:effectLst/>
                <a:uLnTx/>
                <a:uFillTx/>
                <a:latin typeface="League Gothic" panose="00000500000000000000" pitchFamily="50" charset="0"/>
                <a:ea typeface="+mn-ea"/>
                <a:cs typeface="+mn-cs"/>
              </a:rPr>
              <a:t>Shocker Neighborhoo</a:t>
            </a:r>
            <a:r>
              <a:rPr kumimoji="0" lang="en-US" sz="3300" b="0" i="0" u="none" strike="noStrike" kern="1200" cap="none" spc="0" normalizeH="0" baseline="0" noProof="0" dirty="0">
                <a:ln>
                  <a:noFill/>
                </a:ln>
                <a:solidFill>
                  <a:srgbClr val="FFCD00"/>
                </a:solidFill>
                <a:effectLst/>
                <a:uLnTx/>
                <a:uFillTx/>
                <a:latin typeface="League Gothic" panose="00000500000000000000" pitchFamily="50" charset="0"/>
                <a:ea typeface="+mn-ea"/>
                <a:cs typeface="+mn-cs"/>
              </a:rPr>
              <a:t>d</a:t>
            </a:r>
            <a:r>
              <a:rPr kumimoji="0" lang="en-US" sz="3300" b="0" i="0" u="none" strike="noStrike" kern="1200" cap="none" spc="0" normalizeH="0" baseline="0" noProof="0" dirty="0">
                <a:ln>
                  <a:noFill/>
                </a:ln>
                <a:effectLst/>
                <a:uLnTx/>
                <a:uFillTx/>
                <a:latin typeface="League Gothic" panose="00000500000000000000" pitchFamily="50" charset="0"/>
                <a:ea typeface="+mn-ea"/>
                <a:cs typeface="+mn-cs"/>
              </a:rPr>
              <a:t>! </a:t>
            </a:r>
          </a:p>
        </p:txBody>
      </p:sp>
    </p:spTree>
    <p:extLst>
      <p:ext uri="{BB962C8B-B14F-4D97-AF65-F5344CB8AC3E}">
        <p14:creationId xmlns:p14="http://schemas.microsoft.com/office/powerpoint/2010/main" val="357186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CFDB6006-1117-440E-BCEF-AEDEBE1D03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345" b="21709"/>
          <a:stretch/>
        </p:blipFill>
        <p:spPr>
          <a:xfrm>
            <a:off x="5230906" y="5395446"/>
            <a:ext cx="2078243" cy="1245831"/>
          </a:xfrm>
          <a:prstGeom prst="rect">
            <a:avLst/>
          </a:prstGeom>
        </p:spPr>
      </p:pic>
      <p:pic>
        <p:nvPicPr>
          <p:cNvPr id="7" name="Picture 6" descr="Map&#10;&#10;Description automatically generated">
            <a:extLst>
              <a:ext uri="{FF2B5EF4-FFF2-40B4-BE49-F238E27FC236}">
                <a16:creationId xmlns:a16="http://schemas.microsoft.com/office/drawing/2014/main" id="{FED38795-7E77-4F8D-92F6-8CCA8B8B3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72449" y="1038449"/>
            <a:ext cx="6858000" cy="4781102"/>
          </a:xfrm>
          <a:prstGeom prst="rect">
            <a:avLst/>
          </a:prstGeom>
        </p:spPr>
      </p:pic>
      <p:sp>
        <p:nvSpPr>
          <p:cNvPr id="2" name="Title 1">
            <a:extLst>
              <a:ext uri="{FF2B5EF4-FFF2-40B4-BE49-F238E27FC236}">
                <a16:creationId xmlns:a16="http://schemas.microsoft.com/office/drawing/2014/main" id="{5ACE01DD-47D9-4DA7-9D61-6F1D236E8ED2}"/>
              </a:ext>
            </a:extLst>
          </p:cNvPr>
          <p:cNvSpPr>
            <a:spLocks noGrp="1"/>
          </p:cNvSpPr>
          <p:nvPr>
            <p:ph type="title"/>
          </p:nvPr>
        </p:nvSpPr>
        <p:spPr>
          <a:xfrm>
            <a:off x="377094" y="136991"/>
            <a:ext cx="6932055" cy="1325563"/>
          </a:xfrm>
        </p:spPr>
        <p:txBody>
          <a:bodyPr/>
          <a:lstStyle/>
          <a:p>
            <a:r>
              <a:rPr lang="en-US" dirty="0"/>
              <a:t>Providing direct support to your Shocker Neighborhood </a:t>
            </a:r>
          </a:p>
        </p:txBody>
      </p:sp>
      <p:sp>
        <p:nvSpPr>
          <p:cNvPr id="3" name="Text Placeholder 2">
            <a:extLst>
              <a:ext uri="{FF2B5EF4-FFF2-40B4-BE49-F238E27FC236}">
                <a16:creationId xmlns:a16="http://schemas.microsoft.com/office/drawing/2014/main" id="{FFB96895-BF94-40E0-BF2A-12923B228E37}"/>
              </a:ext>
            </a:extLst>
          </p:cNvPr>
          <p:cNvSpPr>
            <a:spLocks noGrp="1"/>
          </p:cNvSpPr>
          <p:nvPr>
            <p:ph type="body" sz="quarter" idx="10"/>
          </p:nvPr>
        </p:nvSpPr>
        <p:spPr>
          <a:xfrm>
            <a:off x="173744" y="1462554"/>
            <a:ext cx="7135405" cy="3961904"/>
          </a:xfrm>
        </p:spPr>
        <p:txBody>
          <a:bodyPr/>
          <a:lstStyle/>
          <a:p>
            <a:r>
              <a:rPr lang="en-US" dirty="0">
                <a:latin typeface="Arial Narrow" panose="020B0606020202030204" pitchFamily="34" charset="0"/>
              </a:rPr>
              <a:t>Last year, United Way of the Plains supported individuals in the </a:t>
            </a:r>
            <a:r>
              <a:rPr lang="en-US" b="1" dirty="0">
                <a:latin typeface="Arial Narrow" panose="020B0606020202030204" pitchFamily="34" charset="0"/>
              </a:rPr>
              <a:t>Shocker Neighborhood </a:t>
            </a:r>
            <a:r>
              <a:rPr lang="en-US" dirty="0">
                <a:latin typeface="Arial Narrow" panose="020B0606020202030204" pitchFamily="34" charset="0"/>
              </a:rPr>
              <a:t>over </a:t>
            </a:r>
            <a:r>
              <a:rPr lang="en-US" sz="3200" b="1" dirty="0">
                <a:latin typeface="Arial Narrow" panose="020B0606020202030204" pitchFamily="34" charset="0"/>
              </a:rPr>
              <a:t>17,356</a:t>
            </a:r>
            <a:r>
              <a:rPr lang="en-US" dirty="0">
                <a:latin typeface="Arial Narrow" panose="020B0606020202030204" pitchFamily="34" charset="0"/>
              </a:rPr>
              <a:t> times. </a:t>
            </a:r>
          </a:p>
          <a:p>
            <a:r>
              <a:rPr lang="en-US" dirty="0">
                <a:latin typeface="Arial Narrow" panose="020B0606020202030204" pitchFamily="34" charset="0"/>
              </a:rPr>
              <a:t>211 alone assisted this neighborhood </a:t>
            </a:r>
            <a:r>
              <a:rPr lang="en-US" sz="3200" b="1" dirty="0">
                <a:latin typeface="Arial Narrow" panose="020B0606020202030204" pitchFamily="34" charset="0"/>
              </a:rPr>
              <a:t>8,082</a:t>
            </a:r>
            <a:r>
              <a:rPr lang="en-US" dirty="0">
                <a:latin typeface="Arial Narrow" panose="020B0606020202030204" pitchFamily="34" charset="0"/>
              </a:rPr>
              <a:t> times.</a:t>
            </a:r>
          </a:p>
          <a:p>
            <a:r>
              <a:rPr lang="en-US" dirty="0">
                <a:latin typeface="Arial Narrow" panose="020B0606020202030204" pitchFamily="34" charset="0"/>
              </a:rPr>
              <a:t>The top service support categories were </a:t>
            </a:r>
            <a:r>
              <a:rPr lang="en-US" b="1" dirty="0">
                <a:latin typeface="Arial Narrow" panose="020B0606020202030204" pitchFamily="34" charset="0"/>
              </a:rPr>
              <a:t>emergency social services</a:t>
            </a:r>
            <a:r>
              <a:rPr lang="en-US" dirty="0">
                <a:latin typeface="Arial Narrow" panose="020B0606020202030204" pitchFamily="34" charset="0"/>
              </a:rPr>
              <a:t> and </a:t>
            </a:r>
            <a:r>
              <a:rPr lang="en-US" b="1" dirty="0">
                <a:latin typeface="Arial Narrow" panose="020B0606020202030204" pitchFamily="34" charset="0"/>
              </a:rPr>
              <a:t>case management</a:t>
            </a:r>
            <a:r>
              <a:rPr lang="en-US" dirty="0">
                <a:latin typeface="Arial Narrow" panose="020B0606020202030204" pitchFamily="34" charset="0"/>
              </a:rPr>
              <a:t>, </a:t>
            </a:r>
            <a:r>
              <a:rPr lang="en-US" b="1" dirty="0">
                <a:latin typeface="Arial Narrow" panose="020B0606020202030204" pitchFamily="34" charset="0"/>
              </a:rPr>
              <a:t>food assistance</a:t>
            </a:r>
            <a:r>
              <a:rPr lang="en-US" dirty="0">
                <a:latin typeface="Arial Narrow" panose="020B0606020202030204" pitchFamily="34" charset="0"/>
              </a:rPr>
              <a:t>, </a:t>
            </a:r>
            <a:r>
              <a:rPr lang="en-US" b="1" dirty="0">
                <a:latin typeface="Arial Narrow" panose="020B0606020202030204" pitchFamily="34" charset="0"/>
              </a:rPr>
              <a:t>homeless prevention </a:t>
            </a:r>
            <a:r>
              <a:rPr lang="en-US" dirty="0">
                <a:latin typeface="Arial Narrow" panose="020B0606020202030204" pitchFamily="34" charset="0"/>
              </a:rPr>
              <a:t>and </a:t>
            </a:r>
            <a:r>
              <a:rPr lang="en-US" b="1" dirty="0">
                <a:latin typeface="Arial Narrow" panose="020B0606020202030204" pitchFamily="34" charset="0"/>
              </a:rPr>
              <a:t>developmental support for children</a:t>
            </a:r>
            <a:r>
              <a:rPr lang="en-US" dirty="0">
                <a:latin typeface="Arial Narrow" panose="020B0606020202030204" pitchFamily="34" charset="0"/>
              </a:rPr>
              <a:t>.</a:t>
            </a:r>
          </a:p>
        </p:txBody>
      </p:sp>
    </p:spTree>
    <p:extLst>
      <p:ext uri="{BB962C8B-B14F-4D97-AF65-F5344CB8AC3E}">
        <p14:creationId xmlns:p14="http://schemas.microsoft.com/office/powerpoint/2010/main" val="108578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9071" y="1602716"/>
            <a:ext cx="2971800" cy="2181884"/>
          </a:xfrm>
          <a:prstGeom prst="rect">
            <a:avLst/>
          </a:prstGeom>
          <a:noFill/>
          <a:ln w="44450" cap="rnd">
            <a:solidFill>
              <a:srgbClr val="F578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7814"/>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6EB8EA81-EB77-49A4-FF1F-8C3B3526BDB1}"/>
              </a:ext>
            </a:extLst>
          </p:cNvPr>
          <p:cNvSpPr/>
          <p:nvPr/>
        </p:nvSpPr>
        <p:spPr>
          <a:xfrm>
            <a:off x="1755422" y="1092731"/>
            <a:ext cx="1546577" cy="1177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p:cNvSpPr/>
          <p:nvPr/>
        </p:nvSpPr>
        <p:spPr>
          <a:xfrm>
            <a:off x="8680077" y="1615416"/>
            <a:ext cx="2971800" cy="2169184"/>
          </a:xfrm>
          <a:prstGeom prst="rect">
            <a:avLst/>
          </a:prstGeom>
          <a:noFill/>
          <a:ln w="44450" cap="rnd">
            <a:solidFill>
              <a:srgbClr val="FF4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p:cNvSpPr/>
          <p:nvPr/>
        </p:nvSpPr>
        <p:spPr>
          <a:xfrm>
            <a:off x="9555157" y="544066"/>
            <a:ext cx="1201250" cy="1726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idx="4294967295"/>
          </p:nvPr>
        </p:nvSpPr>
        <p:spPr>
          <a:xfrm>
            <a:off x="622300" y="365126"/>
            <a:ext cx="9893300" cy="920912"/>
          </a:xfrm>
        </p:spPr>
        <p:txBody>
          <a:bodyPr/>
          <a:lstStyle/>
          <a:p>
            <a:r>
              <a:rPr lang="en-US"/>
              <a:t>OUR FOCUS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714046" y="973687"/>
            <a:ext cx="903860" cy="1274491"/>
          </a:xfrm>
          <a:solidFill>
            <a:schemeClr val="bg1"/>
          </a:solid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284" y="1209453"/>
            <a:ext cx="1362486" cy="999471"/>
          </a:xfrm>
          <a:prstGeom prst="rect">
            <a:avLst/>
          </a:prstGeom>
          <a:solidFill>
            <a:schemeClr val="bg1"/>
          </a:solidFill>
        </p:spPr>
      </p:pic>
      <p:sp>
        <p:nvSpPr>
          <p:cNvPr id="11" name="TextBox 10"/>
          <p:cNvSpPr txBox="1"/>
          <p:nvPr/>
        </p:nvSpPr>
        <p:spPr>
          <a:xfrm>
            <a:off x="1045421" y="2270366"/>
            <a:ext cx="2971800"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57814"/>
                </a:solidFill>
                <a:effectLst/>
                <a:uLnTx/>
                <a:uFillTx/>
                <a:latin typeface="Arial Narrow" panose="020B0606020202030204" pitchFamily="34" charset="0"/>
                <a:ea typeface="+mn-ea"/>
                <a:cs typeface="+mn-cs"/>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panose="020B0604020202020204" pitchFamily="34" charset="0"/>
                <a:ea typeface="+mn-ea"/>
                <a:cs typeface="Arial" panose="020B0604020202020204" pitchFamily="34" charset="0"/>
              </a:rPr>
              <a:t>Providing access to quality services so all can get – and stay – healthy.</a:t>
            </a:r>
          </a:p>
        </p:txBody>
      </p:sp>
      <p:sp>
        <p:nvSpPr>
          <p:cNvPr id="8" name="Rectangle 7"/>
          <p:cNvSpPr/>
          <p:nvPr/>
        </p:nvSpPr>
        <p:spPr>
          <a:xfrm>
            <a:off x="4579097" y="1590016"/>
            <a:ext cx="3424233" cy="2169184"/>
          </a:xfrm>
          <a:prstGeom prst="rect">
            <a:avLst/>
          </a:prstGeom>
          <a:noFill/>
          <a:ln w="44450" cap="rnd">
            <a:solidFill>
              <a:srgbClr val="005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999" y="968910"/>
            <a:ext cx="1330002" cy="1293438"/>
          </a:xfrm>
          <a:prstGeom prst="rect">
            <a:avLst/>
          </a:prstGeom>
          <a:solidFill>
            <a:schemeClr val="bg1"/>
          </a:solidFill>
        </p:spPr>
      </p:pic>
      <p:sp>
        <p:nvSpPr>
          <p:cNvPr id="12" name="TextBox 11"/>
          <p:cNvSpPr txBox="1"/>
          <p:nvPr/>
        </p:nvSpPr>
        <p:spPr>
          <a:xfrm>
            <a:off x="4559300" y="2270366"/>
            <a:ext cx="3431331"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005191"/>
                </a:solidFill>
                <a:effectLst/>
                <a:uLnTx/>
                <a:uFillTx/>
                <a:latin typeface="Arial Narrow" panose="020B0606020202030204" pitchFamily="34" charset="0"/>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panose="020B0604020202020204" pitchFamily="34" charset="0"/>
                <a:ea typeface="+mn-ea"/>
                <a:cs typeface="Arial" panose="020B0604020202020204" pitchFamily="34" charset="0"/>
              </a:rPr>
              <a:t>Helping children enter school ready to learn, achieve at grade level and graduate on time. </a:t>
            </a:r>
          </a:p>
        </p:txBody>
      </p:sp>
      <p:sp>
        <p:nvSpPr>
          <p:cNvPr id="13" name="TextBox 12"/>
          <p:cNvSpPr txBox="1"/>
          <p:nvPr/>
        </p:nvSpPr>
        <p:spPr>
          <a:xfrm>
            <a:off x="8680076" y="2299600"/>
            <a:ext cx="2971800"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443B"/>
                </a:solidFill>
                <a:effectLst/>
                <a:uLnTx/>
                <a:uFillTx/>
                <a:latin typeface="Arial Narrow" panose="020B0606020202030204" pitchFamily="34" charset="0"/>
                <a:ea typeface="+mn-ea"/>
                <a:cs typeface="+mn-cs"/>
              </a:rPr>
              <a:t>FINANCIAL STABILITY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panose="020B0604020202020204" pitchFamily="34" charset="0"/>
                <a:ea typeface="+mn-ea"/>
                <a:cs typeface="Arial" panose="020B0604020202020204" pitchFamily="34" charset="0"/>
              </a:rPr>
              <a:t>Empowering adults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panose="020B0604020202020204" pitchFamily="34" charset="0"/>
                <a:ea typeface="+mn-ea"/>
                <a:cs typeface="Arial" panose="020B0604020202020204" pitchFamily="34" charset="0"/>
              </a:rPr>
              <a:t>the tools needed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panose="020B0604020202020204" pitchFamily="34" charset="0"/>
                <a:ea typeface="+mn-ea"/>
                <a:cs typeface="Arial" panose="020B0604020202020204" pitchFamily="34" charset="0"/>
              </a:rPr>
              <a:t>ensure fiscal security.</a:t>
            </a:r>
          </a:p>
        </p:txBody>
      </p:sp>
      <p:sp>
        <p:nvSpPr>
          <p:cNvPr id="16" name="Rectangle 15">
            <a:extLst>
              <a:ext uri="{FF2B5EF4-FFF2-40B4-BE49-F238E27FC236}">
                <a16:creationId xmlns:a16="http://schemas.microsoft.com/office/drawing/2014/main" id="{6E0A49F7-342F-7232-FE1A-66316009D311}"/>
              </a:ext>
            </a:extLst>
          </p:cNvPr>
          <p:cNvSpPr/>
          <p:nvPr/>
        </p:nvSpPr>
        <p:spPr>
          <a:xfrm>
            <a:off x="1613331" y="4662400"/>
            <a:ext cx="9359467" cy="1868574"/>
          </a:xfrm>
          <a:prstGeom prst="rect">
            <a:avLst/>
          </a:prstGeom>
          <a:noFill/>
          <a:ln w="44450" cap="rnd">
            <a:solidFill>
              <a:srgbClr val="539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F43003B4-E7AC-4572-E358-E5819448AAD0}"/>
              </a:ext>
            </a:extLst>
          </p:cNvPr>
          <p:cNvSpPr/>
          <p:nvPr/>
        </p:nvSpPr>
        <p:spPr>
          <a:xfrm>
            <a:off x="5500450" y="3996110"/>
            <a:ext cx="1624250" cy="1317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1" name="Picture 20" descr="Icon&#10;&#10;Description automatically generated">
            <a:extLst>
              <a:ext uri="{FF2B5EF4-FFF2-40B4-BE49-F238E27FC236}">
                <a16:creationId xmlns:a16="http://schemas.microsoft.com/office/drawing/2014/main" id="{709AD450-F628-5061-A6EB-3959FDBEA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9999" y="3996111"/>
            <a:ext cx="1325431" cy="1293438"/>
          </a:xfrm>
          <a:prstGeom prst="rect">
            <a:avLst/>
          </a:prstGeom>
        </p:spPr>
      </p:pic>
      <p:sp>
        <p:nvSpPr>
          <p:cNvPr id="23" name="TextBox 22">
            <a:extLst>
              <a:ext uri="{FF2B5EF4-FFF2-40B4-BE49-F238E27FC236}">
                <a16:creationId xmlns:a16="http://schemas.microsoft.com/office/drawing/2014/main" id="{7CB99DDF-AF34-1E6B-D18F-EA96F0594505}"/>
              </a:ext>
            </a:extLst>
          </p:cNvPr>
          <p:cNvSpPr txBox="1"/>
          <p:nvPr/>
        </p:nvSpPr>
        <p:spPr>
          <a:xfrm>
            <a:off x="1613331" y="5336767"/>
            <a:ext cx="9359467"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539ED0"/>
                </a:solidFill>
                <a:effectLst/>
                <a:uLnTx/>
                <a:uFillTx/>
                <a:latin typeface="Arial Narrow" panose="020B0606020202030204" pitchFamily="34" charset="0"/>
                <a:ea typeface="+mn-ea"/>
                <a:cs typeface="+mn-cs"/>
              </a:rPr>
              <a:t>BASIC NEEDS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F4F"/>
                </a:solidFill>
                <a:effectLst/>
                <a:uLnTx/>
                <a:uFillTx/>
                <a:latin typeface="Arial" panose="020B0604020202020204" pitchFamily="34" charset="0"/>
                <a:ea typeface="+mn-ea"/>
                <a:cs typeface="Arial" panose="020B0604020202020204" pitchFamily="34" charset="0"/>
              </a:rPr>
              <a:t>Addressing a lack of resources and overcoming barriers to life-saving assistance. Helping those in need survive today, propels them to live their best lives possible tomorrow.</a:t>
            </a:r>
          </a:p>
        </p:txBody>
      </p:sp>
    </p:spTree>
    <p:extLst>
      <p:ext uri="{BB962C8B-B14F-4D97-AF65-F5344CB8AC3E}">
        <p14:creationId xmlns:p14="http://schemas.microsoft.com/office/powerpoint/2010/main" val="40660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C568FB-64CE-1AD2-BBF0-6254F439C2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title"/>
          </p:nvPr>
        </p:nvSpPr>
        <p:spPr>
          <a:xfrm rot="16200000">
            <a:off x="-2783911" y="2771725"/>
            <a:ext cx="6858002" cy="1325563"/>
          </a:xfrm>
        </p:spPr>
        <p:txBody>
          <a:bodyPr/>
          <a:lstStyle/>
          <a:p>
            <a:r>
              <a:rPr lang="en-US" sz="10700">
                <a:solidFill>
                  <a:srgbClr val="F57814"/>
                </a:solidFill>
              </a:rPr>
              <a:t>HEALTH</a:t>
            </a:r>
            <a:endParaRPr lang="en-US" sz="10700">
              <a:solidFill>
                <a:srgbClr val="FFB351"/>
              </a:solidFill>
            </a:endParaRPr>
          </a:p>
        </p:txBody>
      </p:sp>
      <p:sp>
        <p:nvSpPr>
          <p:cNvPr id="5" name="Text Placeholder 4"/>
          <p:cNvSpPr>
            <a:spLocks noGrp="1"/>
          </p:cNvSpPr>
          <p:nvPr>
            <p:ph type="body" sz="quarter" idx="10"/>
          </p:nvPr>
        </p:nvSpPr>
        <p:spPr>
          <a:xfrm>
            <a:off x="1621094" y="1404211"/>
            <a:ext cx="4991977" cy="872387"/>
          </a:xfrm>
        </p:spPr>
        <p:txBody>
          <a:bodyPr lIns="91440" tIns="45720" rIns="91440" bIns="45720" anchor="t"/>
          <a:lstStyle/>
          <a:p>
            <a:pPr marL="0" indent="0" algn="ctr">
              <a:buNone/>
            </a:pPr>
            <a:r>
              <a:rPr lang="en-US" sz="3000">
                <a:latin typeface="Arial"/>
                <a:cs typeface="Arial"/>
              </a:rPr>
              <a:t>invested last year in the community through United Way-funded programs to improve the health and well-being of our neighbors. </a:t>
            </a:r>
            <a:endParaRPr lang="en-US" sz="3000"/>
          </a:p>
        </p:txBody>
      </p:sp>
      <p:sp>
        <p:nvSpPr>
          <p:cNvPr id="8" name="Rectangle 7"/>
          <p:cNvSpPr/>
          <p:nvPr/>
        </p:nvSpPr>
        <p:spPr>
          <a:xfrm>
            <a:off x="2319867" y="542528"/>
            <a:ext cx="3077357" cy="707886"/>
          </a:xfrm>
          <a:prstGeom prst="rect">
            <a:avLst/>
          </a:prstGeom>
          <a:solidFill>
            <a:srgbClr val="FFB35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mn-cs"/>
              </a:rPr>
              <a:t>$1.18 MILLON</a:t>
            </a:r>
          </a:p>
        </p:txBody>
      </p:sp>
      <p:sp>
        <p:nvSpPr>
          <p:cNvPr id="2" name="TextBox 1">
            <a:extLst>
              <a:ext uri="{FF2B5EF4-FFF2-40B4-BE49-F238E27FC236}">
                <a16:creationId xmlns:a16="http://schemas.microsoft.com/office/drawing/2014/main" id="{2F91280C-6EB7-4B94-AB91-CFCDC23AD79A}"/>
              </a:ext>
            </a:extLst>
          </p:cNvPr>
          <p:cNvSpPr txBox="1"/>
          <p:nvPr/>
        </p:nvSpPr>
        <p:spPr>
          <a:xfrm>
            <a:off x="1822034" y="4697446"/>
            <a:ext cx="407302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4F4F4F"/>
                </a:solidFill>
                <a:effectLst/>
                <a:uLnTx/>
                <a:uFillTx/>
                <a:latin typeface="Arial"/>
                <a:ea typeface="+mn-ea"/>
                <a:cs typeface="Segoe UI"/>
              </a:rPr>
              <a:t>last year United Way-funded programs helped people feel and live better. </a:t>
            </a:r>
            <a:r>
              <a:rPr kumimoji="0" lang="en-US" sz="3000" b="0" i="0" u="none" strike="noStrike" kern="1200" cap="none" spc="0" normalizeH="0" baseline="0" noProof="0">
                <a:ln>
                  <a:noFill/>
                </a:ln>
                <a:solidFill>
                  <a:prstClr val="black"/>
                </a:solidFill>
                <a:effectLst/>
                <a:uLnTx/>
                <a:uFillTx/>
                <a:latin typeface="Arial"/>
                <a:ea typeface="+mn-ea"/>
                <a:cs typeface="Segoe UI"/>
              </a:rPr>
              <a:t>​</a:t>
            </a:r>
            <a:endParaRPr kumimoji="0" lang="en-US"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63C0B8C-E413-4075-A9B1-28DDE5A76F55}"/>
              </a:ext>
            </a:extLst>
          </p:cNvPr>
          <p:cNvSpPr/>
          <p:nvPr/>
        </p:nvSpPr>
        <p:spPr>
          <a:xfrm>
            <a:off x="2430279" y="3879823"/>
            <a:ext cx="2856531" cy="707886"/>
          </a:xfrm>
          <a:prstGeom prst="rect">
            <a:avLst/>
          </a:prstGeom>
          <a:solidFill>
            <a:srgbClr val="FFB35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mn-cs"/>
              </a:rPr>
              <a:t>41,381 TIMES</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cxnSp>
        <p:nvCxnSpPr>
          <p:cNvPr id="14" name="Straight Connector 13">
            <a:extLst>
              <a:ext uri="{FF2B5EF4-FFF2-40B4-BE49-F238E27FC236}">
                <a16:creationId xmlns:a16="http://schemas.microsoft.com/office/drawing/2014/main" id="{668A8278-95EE-9852-AABE-25F2F0154EFC}"/>
              </a:ext>
            </a:extLst>
          </p:cNvPr>
          <p:cNvCxnSpPr/>
          <p:nvPr/>
        </p:nvCxnSpPr>
        <p:spPr>
          <a:xfrm flipV="1">
            <a:off x="689158" y="297455"/>
            <a:ext cx="0" cy="1905918"/>
          </a:xfrm>
          <a:prstGeom prst="line">
            <a:avLst/>
          </a:prstGeom>
          <a:ln w="152400">
            <a:solidFill>
              <a:srgbClr val="F578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54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E25D7A-8C06-48C0-B209-62A55D1EA2AD}"/>
              </a:ext>
            </a:extLst>
          </p:cNvPr>
          <p:cNvSpPr>
            <a:spLocks noGrp="1"/>
          </p:cNvSpPr>
          <p:nvPr>
            <p:ph type="body" sz="quarter" idx="10"/>
          </p:nvPr>
        </p:nvSpPr>
        <p:spPr>
          <a:xfrm>
            <a:off x="3379788" y="1729354"/>
            <a:ext cx="8499475" cy="2025228"/>
          </a:xfrm>
        </p:spPr>
        <p:txBody>
          <a:bodyPr/>
          <a:lstStyle/>
          <a:p>
            <a:pPr marL="0" indent="0" algn="ctr">
              <a:buNone/>
            </a:pPr>
            <a:r>
              <a:rPr lang="en-US" sz="3600" b="1">
                <a:latin typeface="Arial Narrow" panose="020B0606020202030204" pitchFamily="34" charset="0"/>
              </a:rPr>
              <a:t>COMMUNITY BENEFIT PLAN</a:t>
            </a:r>
          </a:p>
          <a:p>
            <a:pPr marL="0" indent="0" algn="ctr">
              <a:buNone/>
            </a:pPr>
            <a:r>
              <a:rPr lang="en-US"/>
              <a:t>Covers 100% of </a:t>
            </a:r>
            <a:r>
              <a:rPr lang="en-US" b="0" i="0">
                <a:solidFill>
                  <a:srgbClr val="333333"/>
                </a:solidFill>
                <a:effectLst/>
                <a:latin typeface="Roboto" panose="02000000000000000000" pitchFamily="2" charset="0"/>
              </a:rPr>
              <a:t>diagnostic, preventive, basic and major dental services for low-income individuals for a $5 annual deductible. </a:t>
            </a:r>
            <a:endParaRPr lang="en-US"/>
          </a:p>
        </p:txBody>
      </p:sp>
      <p:pic>
        <p:nvPicPr>
          <p:cNvPr id="5" name="Picture 4">
            <a:extLst>
              <a:ext uri="{FF2B5EF4-FFF2-40B4-BE49-F238E27FC236}">
                <a16:creationId xmlns:a16="http://schemas.microsoft.com/office/drawing/2014/main" id="{7008CBF7-1497-45DB-930C-A961CC8BB3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3048000" cy="6858000"/>
          </a:xfrm>
          <a:prstGeom prst="rect">
            <a:avLst/>
          </a:prstGeom>
        </p:spPr>
      </p:pic>
      <p:grpSp>
        <p:nvGrpSpPr>
          <p:cNvPr id="13" name="Group 12">
            <a:extLst>
              <a:ext uri="{FF2B5EF4-FFF2-40B4-BE49-F238E27FC236}">
                <a16:creationId xmlns:a16="http://schemas.microsoft.com/office/drawing/2014/main" id="{AA7F084E-A515-4C12-87C2-01C4B2744F2E}"/>
              </a:ext>
            </a:extLst>
          </p:cNvPr>
          <p:cNvGrpSpPr/>
          <p:nvPr/>
        </p:nvGrpSpPr>
        <p:grpSpPr>
          <a:xfrm>
            <a:off x="5428995" y="3988493"/>
            <a:ext cx="4134200" cy="1414282"/>
            <a:chOff x="4180128" y="3130419"/>
            <a:chExt cx="4134200" cy="1414282"/>
          </a:xfrm>
        </p:grpSpPr>
        <p:sp>
          <p:nvSpPr>
            <p:cNvPr id="11" name="TextBox 10">
              <a:extLst>
                <a:ext uri="{FF2B5EF4-FFF2-40B4-BE49-F238E27FC236}">
                  <a16:creationId xmlns:a16="http://schemas.microsoft.com/office/drawing/2014/main" id="{21805B6D-E6B7-4EAC-BE9C-C3E07FA12B63}"/>
                </a:ext>
              </a:extLst>
            </p:cNvPr>
            <p:cNvSpPr txBox="1"/>
            <p:nvPr/>
          </p:nvSpPr>
          <p:spPr>
            <a:xfrm>
              <a:off x="4180128" y="3898370"/>
              <a:ext cx="4134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4F4F4F"/>
                  </a:solidFill>
                  <a:latin typeface="Arial"/>
                  <a:cs typeface="Segoe UI"/>
                </a:rPr>
                <a:t>worth of free dental care provided to low-income individuals in 2021. </a:t>
              </a:r>
              <a:endParaRPr lang="en-US"/>
            </a:p>
          </p:txBody>
        </p:sp>
        <p:sp>
          <p:nvSpPr>
            <p:cNvPr id="12" name="Rectangle 11">
              <a:extLst>
                <a:ext uri="{FF2B5EF4-FFF2-40B4-BE49-F238E27FC236}">
                  <a16:creationId xmlns:a16="http://schemas.microsoft.com/office/drawing/2014/main" id="{0F8D1660-2D69-4CE5-90F2-54AF284517C8}"/>
                </a:ext>
              </a:extLst>
            </p:cNvPr>
            <p:cNvSpPr/>
            <p:nvPr/>
          </p:nvSpPr>
          <p:spPr>
            <a:xfrm>
              <a:off x="5087191" y="3130419"/>
              <a:ext cx="2217546" cy="707886"/>
            </a:xfrm>
            <a:prstGeom prst="rect">
              <a:avLst/>
            </a:prstGeom>
            <a:solidFill>
              <a:srgbClr val="FFB351"/>
            </a:solidFill>
          </p:spPr>
          <p:txBody>
            <a:bodyPr wrap="square" lIns="91440" tIns="45720" rIns="91440" bIns="45720" anchor="t">
              <a:spAutoFit/>
            </a:bodyPr>
            <a:lstStyle/>
            <a:p>
              <a:pPr algn="ctr"/>
              <a:r>
                <a:rPr lang="en-US" sz="4000" b="1">
                  <a:solidFill>
                    <a:schemeClr val="bg1"/>
                  </a:solidFill>
                  <a:latin typeface="Arial Narrow"/>
                </a:rPr>
                <a:t>$587,374</a:t>
              </a:r>
              <a:endParaRPr lang="en-US" sz="4000">
                <a:solidFill>
                  <a:schemeClr val="bg1"/>
                </a:solidFill>
                <a:cs typeface="Calibri"/>
              </a:endParaRPr>
            </a:p>
          </p:txBody>
        </p:sp>
      </p:grpSp>
      <p:pic>
        <p:nvPicPr>
          <p:cNvPr id="4" name="Picture 3" descr="Text&#10;&#10;Description automatically generated">
            <a:extLst>
              <a:ext uri="{FF2B5EF4-FFF2-40B4-BE49-F238E27FC236}">
                <a16:creationId xmlns:a16="http://schemas.microsoft.com/office/drawing/2014/main" id="{ECD4129E-38E3-2F22-EB03-1D263D7A7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995" y="461348"/>
            <a:ext cx="3810000" cy="927100"/>
          </a:xfrm>
          <a:prstGeom prst="rect">
            <a:avLst/>
          </a:prstGeom>
        </p:spPr>
      </p:pic>
    </p:spTree>
    <p:extLst>
      <p:ext uri="{BB962C8B-B14F-4D97-AF65-F5344CB8AC3E}">
        <p14:creationId xmlns:p14="http://schemas.microsoft.com/office/powerpoint/2010/main" val="35923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C568FB-64CE-1AD2-BBF0-6254F439C2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title"/>
          </p:nvPr>
        </p:nvSpPr>
        <p:spPr>
          <a:xfrm rot="16200000">
            <a:off x="-2783911" y="2771725"/>
            <a:ext cx="6858002" cy="1325563"/>
          </a:xfrm>
        </p:spPr>
        <p:txBody>
          <a:bodyPr/>
          <a:lstStyle/>
          <a:p>
            <a:r>
              <a:rPr lang="en-US" sz="9300"/>
              <a:t>EDUCATION</a:t>
            </a:r>
          </a:p>
        </p:txBody>
      </p:sp>
      <p:sp>
        <p:nvSpPr>
          <p:cNvPr id="5" name="Text Placeholder 4"/>
          <p:cNvSpPr>
            <a:spLocks noGrp="1"/>
          </p:cNvSpPr>
          <p:nvPr>
            <p:ph type="body" sz="quarter" idx="10"/>
          </p:nvPr>
        </p:nvSpPr>
        <p:spPr>
          <a:xfrm>
            <a:off x="1719796" y="1816763"/>
            <a:ext cx="6281204" cy="1334061"/>
          </a:xfrm>
        </p:spPr>
        <p:txBody>
          <a:bodyPr lIns="91440" tIns="45720" rIns="91440" bIns="45720" anchor="t"/>
          <a:lstStyle/>
          <a:p>
            <a:pPr marL="0" indent="0" algn="ctr">
              <a:buNone/>
            </a:pPr>
            <a:r>
              <a:rPr lang="en-US" sz="3000">
                <a:latin typeface="Arial"/>
                <a:cs typeface="Arial"/>
              </a:rPr>
              <a:t>invested last year in the community through United Way-funded programs to help children thrive in their education. </a:t>
            </a:r>
          </a:p>
        </p:txBody>
      </p:sp>
      <p:sp>
        <p:nvSpPr>
          <p:cNvPr id="8" name="Rectangle 7"/>
          <p:cNvSpPr/>
          <p:nvPr/>
        </p:nvSpPr>
        <p:spPr>
          <a:xfrm>
            <a:off x="3111863" y="1054086"/>
            <a:ext cx="3394761" cy="707886"/>
          </a:xfrm>
          <a:prstGeom prst="rect">
            <a:avLst/>
          </a:prstGeom>
          <a:solidFill>
            <a:srgbClr val="00519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mn-cs"/>
              </a:rPr>
              <a:t>$2.03 MILLION</a:t>
            </a:r>
          </a:p>
        </p:txBody>
      </p:sp>
      <p:sp>
        <p:nvSpPr>
          <p:cNvPr id="9" name="Rectangle 8">
            <a:extLst>
              <a:ext uri="{FF2B5EF4-FFF2-40B4-BE49-F238E27FC236}">
                <a16:creationId xmlns:a16="http://schemas.microsoft.com/office/drawing/2014/main" id="{E63C0B8C-E413-4075-A9B1-28DDE5A76F55}"/>
              </a:ext>
            </a:extLst>
          </p:cNvPr>
          <p:cNvSpPr/>
          <p:nvPr/>
        </p:nvSpPr>
        <p:spPr>
          <a:xfrm>
            <a:off x="2982309" y="3976892"/>
            <a:ext cx="3653870" cy="707886"/>
          </a:xfrm>
          <a:prstGeom prst="rect">
            <a:avLst/>
          </a:prstGeom>
          <a:solidFill>
            <a:srgbClr val="00519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mn-cs"/>
              </a:rPr>
              <a:t>137,478 TIMES</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cxnSp>
        <p:nvCxnSpPr>
          <p:cNvPr id="14" name="Straight Connector 13">
            <a:extLst>
              <a:ext uri="{FF2B5EF4-FFF2-40B4-BE49-F238E27FC236}">
                <a16:creationId xmlns:a16="http://schemas.microsoft.com/office/drawing/2014/main" id="{668A8278-95EE-9852-AABE-25F2F0154EFC}"/>
              </a:ext>
            </a:extLst>
          </p:cNvPr>
          <p:cNvCxnSpPr>
            <a:cxnSpLocks/>
          </p:cNvCxnSpPr>
          <p:nvPr/>
        </p:nvCxnSpPr>
        <p:spPr>
          <a:xfrm flipV="1">
            <a:off x="689158" y="297455"/>
            <a:ext cx="0" cy="694063"/>
          </a:xfrm>
          <a:prstGeom prst="line">
            <a:avLst/>
          </a:prstGeom>
          <a:ln w="152400">
            <a:solidFill>
              <a:srgbClr val="005191"/>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370DFBE-8AF6-CAFA-030B-97059812B984}"/>
              </a:ext>
            </a:extLst>
          </p:cNvPr>
          <p:cNvSpPr txBox="1">
            <a:spLocks/>
          </p:cNvSpPr>
          <p:nvPr/>
        </p:nvSpPr>
        <p:spPr>
          <a:xfrm>
            <a:off x="1948397" y="4794361"/>
            <a:ext cx="5285161" cy="13340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800" kern="1200">
                <a:solidFill>
                  <a:srgbClr val="4F4F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4F4F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4F4F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191"/>
              </a:buClr>
              <a:buSzTx/>
              <a:buFont typeface="Arial" panose="020B0604020202020204" pitchFamily="34" charset="0"/>
              <a:buNone/>
              <a:tabLst/>
              <a:defRPr/>
            </a:pPr>
            <a:r>
              <a:rPr kumimoji="0" lang="en-US" sz="3000" b="0" i="0" u="none" strike="noStrike" kern="1200" cap="none" spc="0" normalizeH="0" baseline="0" noProof="0">
                <a:ln>
                  <a:noFill/>
                </a:ln>
                <a:solidFill>
                  <a:srgbClr val="4F4F4F"/>
                </a:solidFill>
                <a:effectLst/>
                <a:uLnTx/>
                <a:uFillTx/>
                <a:latin typeface="Arial"/>
                <a:ea typeface="+mn-ea"/>
                <a:cs typeface="Arial"/>
              </a:rPr>
              <a:t>last year United Way-funded programs helped children reach their potential. </a:t>
            </a:r>
          </a:p>
        </p:txBody>
      </p:sp>
    </p:spTree>
    <p:extLst>
      <p:ext uri="{BB962C8B-B14F-4D97-AF65-F5344CB8AC3E}">
        <p14:creationId xmlns:p14="http://schemas.microsoft.com/office/powerpoint/2010/main" val="386178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5F2-072D-B7CE-3865-44BA2542B071}"/>
              </a:ext>
            </a:extLst>
          </p:cNvPr>
          <p:cNvSpPr>
            <a:spLocks noGrp="1"/>
          </p:cNvSpPr>
          <p:nvPr>
            <p:ph type="title"/>
          </p:nvPr>
        </p:nvSpPr>
        <p:spPr>
          <a:xfrm>
            <a:off x="321276" y="146119"/>
            <a:ext cx="11797036" cy="669855"/>
          </a:xfrm>
        </p:spPr>
        <p:txBody>
          <a:bodyPr>
            <a:normAutofit/>
          </a:bodyPr>
          <a:lstStyle/>
          <a:p>
            <a:pPr algn="ctr"/>
            <a:r>
              <a:rPr lang="en-US" sz="3600" dirty="0"/>
              <a:t>Supporting Educational Outcomes in the Shocker Neighborhood</a:t>
            </a:r>
          </a:p>
        </p:txBody>
      </p:sp>
      <p:sp>
        <p:nvSpPr>
          <p:cNvPr id="3" name="Content Placeholder 2">
            <a:extLst>
              <a:ext uri="{FF2B5EF4-FFF2-40B4-BE49-F238E27FC236}">
                <a16:creationId xmlns:a16="http://schemas.microsoft.com/office/drawing/2014/main" id="{0E2C2155-5959-16D8-02F7-30301131B82B}"/>
              </a:ext>
            </a:extLst>
          </p:cNvPr>
          <p:cNvSpPr>
            <a:spLocks noGrp="1"/>
          </p:cNvSpPr>
          <p:nvPr>
            <p:ph idx="1"/>
          </p:nvPr>
        </p:nvSpPr>
        <p:spPr>
          <a:xfrm>
            <a:off x="793546" y="1198318"/>
            <a:ext cx="4733047" cy="1738312"/>
          </a:xfrm>
        </p:spPr>
        <p:txBody>
          <a:bodyPr>
            <a:normAutofit fontScale="92500"/>
          </a:bodyPr>
          <a:lstStyle/>
          <a:p>
            <a:pPr marL="0" marR="0" lvl="0" indent="0" algn="ctr">
              <a:spcBef>
                <a:spcPts val="0"/>
              </a:spcBef>
              <a:spcAft>
                <a:spcPts val="0"/>
              </a:spcAft>
              <a:buNone/>
            </a:pPr>
            <a:r>
              <a:rPr lang="en-US" dirty="0">
                <a:latin typeface="Roboto" panose="02000000000000000000" pitchFamily="2" charset="0"/>
                <a:ea typeface="Roboto" panose="02000000000000000000" pitchFamily="2" charset="0"/>
                <a:cs typeface="Roboto" panose="02000000000000000000" pitchFamily="2" charset="0"/>
              </a:rPr>
              <a:t>In partnership with WSU Men’s Basketball, United Way of the Plains raised funds through Coaching for Literacy. </a:t>
            </a: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indent="0">
              <a:spcBef>
                <a:spcPts val="0"/>
              </a:spcBef>
              <a:buNone/>
            </a:pPr>
            <a:endParaRPr lang="en-US" dirty="0">
              <a:effectLst/>
              <a:latin typeface="Calibri" panose="020F0502020204030204" pitchFamily="34" charset="0"/>
              <a:ea typeface="Calibri" panose="020F0502020204030204" pitchFamily="34" charset="0"/>
            </a:endParaRPr>
          </a:p>
          <a:p>
            <a:endParaRPr lang="en-US" dirty="0"/>
          </a:p>
        </p:txBody>
      </p:sp>
      <p:pic>
        <p:nvPicPr>
          <p:cNvPr id="1028" name="Picture 4" descr="Impact Created by Your United Way: First Quarter 2022">
            <a:extLst>
              <a:ext uri="{FF2B5EF4-FFF2-40B4-BE49-F238E27FC236}">
                <a16:creationId xmlns:a16="http://schemas.microsoft.com/office/drawing/2014/main" id="{C1AD5FE0-F257-489C-6269-4CE45C2B3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593" y="877629"/>
            <a:ext cx="5568474" cy="23796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6BB422-BCB6-6C05-EB50-B56BFCF08804}"/>
              </a:ext>
            </a:extLst>
          </p:cNvPr>
          <p:cNvSpPr txBox="1"/>
          <p:nvPr/>
        </p:nvSpPr>
        <p:spPr>
          <a:xfrm>
            <a:off x="559358" y="3443691"/>
            <a:ext cx="11073283" cy="2215991"/>
          </a:xfrm>
          <a:prstGeom prst="rect">
            <a:avLst/>
          </a:prstGeom>
          <a:noFill/>
        </p:spPr>
        <p:txBody>
          <a:bodyPr wrap="square" rtlCol="0">
            <a:spAutoFit/>
          </a:bodyPr>
          <a:lstStyle/>
          <a:p>
            <a:r>
              <a:rPr lang="en-US" sz="2400" dirty="0">
                <a:solidFill>
                  <a:srgbClr val="333333"/>
                </a:solidFill>
                <a:latin typeface="Roboto" panose="02000000000000000000" pitchFamily="2" charset="0"/>
              </a:rPr>
              <a:t>S</a:t>
            </a:r>
            <a:r>
              <a:rPr lang="en-US" sz="2400" b="0" i="0" dirty="0">
                <a:solidFill>
                  <a:srgbClr val="333333"/>
                </a:solidFill>
                <a:effectLst/>
                <a:latin typeface="Roboto" panose="02000000000000000000" pitchFamily="2" charset="0"/>
              </a:rPr>
              <a:t>tudents in grades K-3 at 14 schools in the Shocker neighborhood received new reading materials to take home and combat summer learning loss. </a:t>
            </a:r>
          </a:p>
          <a:p>
            <a:endParaRPr lang="en-US" sz="2400" dirty="0">
              <a:solidFill>
                <a:srgbClr val="333333"/>
              </a:solidFill>
              <a:latin typeface="Roboto" panose="02000000000000000000" pitchFamily="2" charset="0"/>
            </a:endParaRPr>
          </a:p>
          <a:p>
            <a:r>
              <a:rPr lang="en-US" sz="2400" b="0" i="0" dirty="0">
                <a:solidFill>
                  <a:srgbClr val="333333"/>
                </a:solidFill>
                <a:effectLst/>
                <a:latin typeface="Roboto" panose="02000000000000000000" pitchFamily="2" charset="0"/>
              </a:rPr>
              <a:t>A total of 6,100 books were delivered, with 3,050 children receiving two books and resources for parents to assist students with improving their reading skills. </a:t>
            </a:r>
            <a:endParaRPr lang="en-US" sz="24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0223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C568FB-64CE-1AD2-BBF0-6254F439C2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title"/>
          </p:nvPr>
        </p:nvSpPr>
        <p:spPr>
          <a:xfrm rot="16200000">
            <a:off x="-2783911" y="2771725"/>
            <a:ext cx="6858002" cy="1325563"/>
          </a:xfrm>
        </p:spPr>
        <p:txBody>
          <a:bodyPr anchor="ctr"/>
          <a:lstStyle/>
          <a:p>
            <a:r>
              <a:rPr lang="en-US" sz="5200">
                <a:solidFill>
                  <a:srgbClr val="FF443B"/>
                </a:solidFill>
              </a:rPr>
              <a:t>FINANCIAL STABILITY</a:t>
            </a:r>
          </a:p>
        </p:txBody>
      </p:sp>
      <p:sp>
        <p:nvSpPr>
          <p:cNvPr id="5" name="Text Placeholder 4"/>
          <p:cNvSpPr>
            <a:spLocks noGrp="1"/>
          </p:cNvSpPr>
          <p:nvPr>
            <p:ph type="body" sz="quarter" idx="10"/>
          </p:nvPr>
        </p:nvSpPr>
        <p:spPr>
          <a:xfrm>
            <a:off x="1503818" y="1305652"/>
            <a:ext cx="5258181" cy="1334061"/>
          </a:xfrm>
        </p:spPr>
        <p:txBody>
          <a:bodyPr lIns="91440" tIns="45720" rIns="91440" bIns="45720" anchor="t"/>
          <a:lstStyle/>
          <a:p>
            <a:pPr marL="0" indent="0" algn="ctr">
              <a:buNone/>
            </a:pPr>
            <a:r>
              <a:rPr lang="en-US" sz="3000">
                <a:latin typeface="Arial"/>
                <a:cs typeface="Arial"/>
              </a:rPr>
              <a:t>invested last year in the community through United Way-funded programs to empower people on the road to financial stability</a:t>
            </a:r>
            <a:endParaRPr lang="en-US" sz="3000"/>
          </a:p>
        </p:txBody>
      </p:sp>
      <p:sp>
        <p:nvSpPr>
          <p:cNvPr id="8" name="Rectangle 7"/>
          <p:cNvSpPr/>
          <p:nvPr/>
        </p:nvSpPr>
        <p:spPr>
          <a:xfrm>
            <a:off x="2494151" y="500102"/>
            <a:ext cx="3189384" cy="707886"/>
          </a:xfrm>
          <a:prstGeom prst="rect">
            <a:avLst/>
          </a:prstGeom>
          <a:solidFill>
            <a:srgbClr val="FF443B"/>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mn-cs"/>
              </a:rPr>
              <a:t>$2.49 MILLON</a:t>
            </a:r>
          </a:p>
        </p:txBody>
      </p:sp>
      <p:sp>
        <p:nvSpPr>
          <p:cNvPr id="9" name="Rectangle 8">
            <a:extLst>
              <a:ext uri="{FF2B5EF4-FFF2-40B4-BE49-F238E27FC236}">
                <a16:creationId xmlns:a16="http://schemas.microsoft.com/office/drawing/2014/main" id="{E63C0B8C-E413-4075-A9B1-28DDE5A76F55}"/>
              </a:ext>
            </a:extLst>
          </p:cNvPr>
          <p:cNvSpPr/>
          <p:nvPr/>
        </p:nvSpPr>
        <p:spPr>
          <a:xfrm>
            <a:off x="2533593" y="4176525"/>
            <a:ext cx="3083436" cy="707886"/>
          </a:xfrm>
          <a:prstGeom prst="rect">
            <a:avLst/>
          </a:prstGeom>
          <a:solidFill>
            <a:srgbClr val="FF443B"/>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n-ea"/>
                <a:cs typeface="Calibri"/>
              </a:rPr>
              <a:t>61,973 TIMES</a:t>
            </a: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cxnSp>
        <p:nvCxnSpPr>
          <p:cNvPr id="14" name="Straight Connector 13">
            <a:extLst>
              <a:ext uri="{FF2B5EF4-FFF2-40B4-BE49-F238E27FC236}">
                <a16:creationId xmlns:a16="http://schemas.microsoft.com/office/drawing/2014/main" id="{668A8278-95EE-9852-AABE-25F2F0154EFC}"/>
              </a:ext>
            </a:extLst>
          </p:cNvPr>
          <p:cNvCxnSpPr>
            <a:cxnSpLocks/>
          </p:cNvCxnSpPr>
          <p:nvPr/>
        </p:nvCxnSpPr>
        <p:spPr>
          <a:xfrm flipV="1">
            <a:off x="689158" y="187285"/>
            <a:ext cx="0" cy="694063"/>
          </a:xfrm>
          <a:prstGeom prst="line">
            <a:avLst/>
          </a:prstGeom>
          <a:ln w="101600">
            <a:solidFill>
              <a:srgbClr val="FF443B"/>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370DFBE-8AF6-CAFA-030B-97059812B984}"/>
              </a:ext>
            </a:extLst>
          </p:cNvPr>
          <p:cNvSpPr txBox="1">
            <a:spLocks/>
          </p:cNvSpPr>
          <p:nvPr/>
        </p:nvSpPr>
        <p:spPr>
          <a:xfrm>
            <a:off x="1433906" y="4961672"/>
            <a:ext cx="5258180" cy="13340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800" kern="1200">
                <a:solidFill>
                  <a:srgbClr val="4F4F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4F4F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4F4F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4F4F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5191"/>
              </a:buClr>
              <a:buSzTx/>
              <a:buFont typeface="Arial" panose="020B0604020202020204" pitchFamily="34" charset="0"/>
              <a:buNone/>
              <a:tabLst/>
              <a:defRPr/>
            </a:pPr>
            <a:r>
              <a:rPr kumimoji="0" lang="en-US" sz="3000" b="0" i="0" u="none" strike="noStrike" kern="1200" cap="none" spc="0" normalizeH="0" baseline="0" noProof="0">
                <a:ln>
                  <a:noFill/>
                </a:ln>
                <a:solidFill>
                  <a:srgbClr val="4F4F4F"/>
                </a:solidFill>
                <a:effectLst/>
                <a:uLnTx/>
                <a:uFillTx/>
                <a:latin typeface="Arial"/>
                <a:ea typeface="+mn-ea"/>
                <a:cs typeface="Arial"/>
              </a:rPr>
              <a:t>last year United Way-funded programs helped people gain financial stability. </a:t>
            </a:r>
          </a:p>
        </p:txBody>
      </p:sp>
    </p:spTree>
    <p:extLst>
      <p:ext uri="{BB962C8B-B14F-4D97-AF65-F5344CB8AC3E}">
        <p14:creationId xmlns:p14="http://schemas.microsoft.com/office/powerpoint/2010/main" val="2820712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nited Way">
      <a:dk1>
        <a:sysClr val="windowText" lastClr="000000"/>
      </a:dk1>
      <a:lt1>
        <a:sysClr val="window" lastClr="FFFFFF"/>
      </a:lt1>
      <a:dk2>
        <a:srgbClr val="969696"/>
      </a:dk2>
      <a:lt2>
        <a:srgbClr val="E5E5E5"/>
      </a:lt2>
      <a:accent1>
        <a:srgbClr val="005191"/>
      </a:accent1>
      <a:accent2>
        <a:srgbClr val="539ED0"/>
      </a:accent2>
      <a:accent3>
        <a:srgbClr val="FF443B"/>
      </a:accent3>
      <a:accent4>
        <a:srgbClr val="FFB351"/>
      </a:accent4>
      <a:accent5>
        <a:srgbClr val="4F4F4F"/>
      </a:accent5>
      <a:accent6>
        <a:srgbClr val="F57814"/>
      </a:accent6>
      <a:hlink>
        <a:srgbClr val="005191"/>
      </a:hlink>
      <a:folHlink>
        <a:srgbClr val="FF44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idescreen_16 x 9.potx" id="{D87D9E21-9C62-4DB4-AB97-C0C8F0E404FA}" vid="{84C11E4C-5A3E-4582-856B-CA8C8B3DD7C6}"/>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idescreen_16 x 9.potx" id="{D87D9E21-9C62-4DB4-AB97-C0C8F0E404FA}" vid="{9DF77988-2FBE-477A-8546-81443BC36B3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BAE8F97179D341BEEF6306652C662A" ma:contentTypeVersion="2" ma:contentTypeDescription="Create a new document." ma:contentTypeScope="" ma:versionID="17523806443f2ad3942b68899fb593c7">
  <xsd:schema xmlns:xsd="http://www.w3.org/2001/XMLSchema" xmlns:xs="http://www.w3.org/2001/XMLSchema" xmlns:p="http://schemas.microsoft.com/office/2006/metadata/properties" xmlns:ns2="a98ddf4b-1d93-4e17-942a-743a03a5011f" targetNamespace="http://schemas.microsoft.com/office/2006/metadata/properties" ma:root="true" ma:fieldsID="a391517de9bfaa408502ddc76b268419" ns2:_="">
    <xsd:import namespace="a98ddf4b-1d93-4e17-942a-743a03a5011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ddf4b-1d93-4e17-942a-743a03a50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34D97D-0DA9-4759-ACBB-42968F98E69A}">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a98ddf4b-1d93-4e17-942a-743a03a5011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75CCA9B-6E0E-49B0-BC4C-A1B39E2C1A61}">
  <ds:schemaRefs>
    <ds:schemaRef ds:uri="a98ddf4b-1d93-4e17-942a-743a03a501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37366E-22F5-4E7F-A8B6-737941BE60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13710</TotalTime>
  <Words>2061</Words>
  <Application>Microsoft Office PowerPoint</Application>
  <PresentationFormat>Widescreen</PresentationFormat>
  <Paragraphs>256</Paragraphs>
  <Slides>21</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Arial Narrow</vt:lpstr>
      <vt:lpstr>Calibri</vt:lpstr>
      <vt:lpstr>Calibri Light</vt:lpstr>
      <vt:lpstr>Franklin Gothic Medium Cond</vt:lpstr>
      <vt:lpstr>League Gothic</vt:lpstr>
      <vt:lpstr>Roboto</vt:lpstr>
      <vt:lpstr>Office Theme</vt:lpstr>
      <vt:lpstr>Custom Design</vt:lpstr>
      <vt:lpstr>1_Office Theme</vt:lpstr>
      <vt:lpstr>1_Custom Design</vt:lpstr>
      <vt:lpstr>Shockers and United Way Fighting for the Health, Education, Financial Stability and Basic Needs for everyone in South Central Kansas </vt:lpstr>
      <vt:lpstr>PowerPoint Presentation</vt:lpstr>
      <vt:lpstr>Providing direct support to your Shocker Neighborhood </vt:lpstr>
      <vt:lpstr>OUR FOCUS</vt:lpstr>
      <vt:lpstr>HEALTH</vt:lpstr>
      <vt:lpstr>PowerPoint Presentation</vt:lpstr>
      <vt:lpstr>EDUCATION</vt:lpstr>
      <vt:lpstr>Supporting Educational Outcomes in the Shocker Neighborhood</vt:lpstr>
      <vt:lpstr>FINANCIAL STABILITY</vt:lpstr>
      <vt:lpstr>FREE TAX PREP</vt:lpstr>
      <vt:lpstr>PowerPoint Presentation</vt:lpstr>
      <vt:lpstr>BASIC NEEDS</vt:lpstr>
      <vt:lpstr>PowerPoint Presentation</vt:lpstr>
      <vt:lpstr>PowerPoint Presentation</vt:lpstr>
      <vt:lpstr>HOMELESS SERVICES</vt:lpstr>
      <vt:lpstr>IMPACT- ICT CONTINUUM OF CARE</vt:lpstr>
      <vt:lpstr>WHAT IS THE ROADMAP TOWARDS FUNCTIONAL ZERO</vt:lpstr>
      <vt:lpstr>FUNDING UNITED WAY FOR THE COMMON GOOD</vt:lpstr>
      <vt:lpstr>Shockers in the Community</vt:lpstr>
      <vt:lpstr>YOUR GIFT HELPS TWICE AS MUCH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Kindra Goertzen</dc:creator>
  <cp:lastModifiedBy>Gwen Kochman</cp:lastModifiedBy>
  <cp:revision>10</cp:revision>
  <cp:lastPrinted>2021-08-06T21:55:08Z</cp:lastPrinted>
  <dcterms:created xsi:type="dcterms:W3CDTF">2021-07-23T20:07:32Z</dcterms:created>
  <dcterms:modified xsi:type="dcterms:W3CDTF">2022-11-14T16:45:41Z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0x010100BFBAE8F97179D341BEEF6306652C662A</vt:lpwstr>
  </property>
</Properties>
</file>